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4" r:id="rId6"/>
    <p:sldId id="263" r:id="rId7"/>
    <p:sldId id="268" r:id="rId8"/>
    <p:sldId id="403" r:id="rId9"/>
    <p:sldId id="402" r:id="rId10"/>
    <p:sldId id="408" r:id="rId11"/>
    <p:sldId id="410" r:id="rId12"/>
    <p:sldId id="404" r:id="rId13"/>
    <p:sldId id="261" r:id="rId14"/>
    <p:sldId id="281" r:id="rId15"/>
    <p:sldId id="400" r:id="rId16"/>
    <p:sldId id="401" r:id="rId17"/>
    <p:sldId id="324" r:id="rId18"/>
    <p:sldId id="451" r:id="rId19"/>
    <p:sldId id="445" r:id="rId20"/>
    <p:sldId id="447" r:id="rId21"/>
    <p:sldId id="450" r:id="rId22"/>
    <p:sldId id="452" r:id="rId23"/>
    <p:sldId id="262" r:id="rId24"/>
    <p:sldId id="405" r:id="rId25"/>
    <p:sldId id="44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19CB2-017C-401F-A872-1E8C1B8F47DE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82B0B-1F8A-4319-9E27-42327A4F6A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37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155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020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400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11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6605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58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496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556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676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454B2E-99A8-4F3F-917A-272896D6E7A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963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36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6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3884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491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3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58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175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340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04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407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60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82B0B-1F8A-4319-9E27-42327A4F6A1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49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18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61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6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245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2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48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48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3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625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52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05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6A41BB-EAE7-4821-BBBC-4E8DB6E772F0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08E3AE-DA88-47DE-A3FC-0E3DF112B72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79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ocioadeline@gmail.co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inkedin.com/in/wangliyun/" TargetMode="External"/><Relationship Id="rId4" Type="http://schemas.openxmlformats.org/officeDocument/2006/relationships/hyperlink" Target="http://www.negocioconchina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933265-5122-4142-9F34-C7A8A83C1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142619"/>
            <a:ext cx="10058400" cy="2877312"/>
          </a:xfrm>
        </p:spPr>
        <p:txBody>
          <a:bodyPr>
            <a:noAutofit/>
          </a:bodyPr>
          <a:lstStyle/>
          <a:p>
            <a:pPr algn="ctr"/>
            <a:r>
              <a:rPr lang="es-ES" altLang="zh-CN" sz="4800" b="1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Cuatro tipos de confusión de oclusivos en la pronunciación de estudiantes sinófonos. </a:t>
            </a:r>
            <a:br>
              <a:rPr lang="es-ES" altLang="zh-CN" sz="4800" b="1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</a:br>
            <a:br>
              <a:rPr lang="es-ES" altLang="zh-CN" sz="4800" b="1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</a:br>
            <a:r>
              <a:rPr lang="es-ES" altLang="zh-CN" sz="4800" b="1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Ejemplos del catalán</a:t>
            </a:r>
            <a:endParaRPr lang="zh-CN" altLang="en-US" sz="48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803DD0C-098B-45D3-9E65-431EABD06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697531"/>
          </a:xfrm>
        </p:spPr>
        <p:txBody>
          <a:bodyPr>
            <a:normAutofit/>
          </a:bodyPr>
          <a:lstStyle/>
          <a:p>
            <a:pPr algn="r"/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Liyun Wang</a:t>
            </a:r>
          </a:p>
          <a:p>
            <a:pPr algn="r"/>
            <a:r>
              <a:rPr lang="ca-ES" altLang="zh-CN" sz="16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Formadora de idioma y cultura, traductora</a:t>
            </a:r>
          </a:p>
          <a:p>
            <a:pPr algn="r"/>
            <a:r>
              <a:rPr lang="en-US" altLang="zh-CN" sz="1600" cap="none" dirty="0">
                <a:solidFill>
                  <a:schemeClr val="tx1"/>
                </a:solidFill>
                <a:latin typeface="Charis SIL" panose="02000500060000020004" pitchFamily="2" charset="0"/>
                <a:cs typeface="Charis SIL" panose="02000500060000020004" pitchFamily="2" charset="0"/>
              </a:rPr>
              <a:t>www.</a:t>
            </a:r>
            <a:r>
              <a:rPr lang="ca-ES" altLang="zh-CN" sz="1600" cap="none" dirty="0">
                <a:solidFill>
                  <a:schemeClr val="tx1"/>
                </a:solidFill>
                <a:latin typeface="Charis SIL" panose="02000500060000020004" pitchFamily="2" charset="0"/>
                <a:cs typeface="Charis SIL" panose="02000500060000020004" pitchFamily="2" charset="0"/>
              </a:rPr>
              <a:t>negocioconchina.com</a:t>
            </a:r>
          </a:p>
          <a:p>
            <a:pPr algn="r"/>
            <a:r>
              <a:rPr lang="ca-ES" altLang="zh-CN" sz="1600" cap="none" dirty="0">
                <a:solidFill>
                  <a:schemeClr val="tx1"/>
                </a:solidFill>
                <a:latin typeface="Charis SIL" panose="02000500060000020004" pitchFamily="2" charset="0"/>
                <a:cs typeface="Charis SIL" panose="02000500060000020004" pitchFamily="2" charset="0"/>
              </a:rPr>
              <a:t>rocioadeline@gmail.com</a:t>
            </a:r>
          </a:p>
        </p:txBody>
      </p:sp>
    </p:spTree>
    <p:extLst>
      <p:ext uri="{BB962C8B-B14F-4D97-AF65-F5344CB8AC3E}">
        <p14:creationId xmlns:p14="http://schemas.microsoft.com/office/powerpoint/2010/main" val="30887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9D84AC-F9CA-4C68-AAA4-D16C3ED3F6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estructura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silábica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&amp;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distribución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los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oclusivos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 la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sílaba</a:t>
            </a:r>
            <a:endParaRPr lang="zh-CN" altLang="en-US" sz="4400" dirty="0"/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499658C4-6A93-44F2-908C-E14FC2E85B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a-ES" altLang="zh-CN" b="1" cap="none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r"/>
            <a:r>
              <a:rPr lang="ca-ES" altLang="zh-CN" b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un </a:t>
            </a:r>
            <a:r>
              <a:rPr lang="ca-ES" altLang="zh-CN" b="1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b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entre tres </a:t>
            </a:r>
            <a:r>
              <a:rPr lang="ca-ES" altLang="zh-CN" b="1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lenguas</a:t>
            </a:r>
            <a:r>
              <a:rPr lang="ca-ES" altLang="zh-CN" b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con </a:t>
            </a:r>
            <a:r>
              <a:rPr lang="ca-ES" altLang="zh-CN" b="1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ejemplo</a:t>
            </a:r>
            <a:endParaRPr lang="zh-CN" altLang="en-US" b="1" cap="none" dirty="0">
              <a:solidFill>
                <a:schemeClr val="tx1"/>
              </a:solidFill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4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042DC9-D2EC-4B58-A3CE-2A190B67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D69E0BF-ADE7-4CB3-93BA-C8E619DBC8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996190"/>
              </p:ext>
            </p:extLst>
          </p:nvPr>
        </p:nvGraphicFramePr>
        <p:xfrm>
          <a:off x="0" y="0"/>
          <a:ext cx="12192000" cy="6813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846994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5135014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7224866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039656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711694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9261314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768995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101355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4810656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70769836"/>
                    </a:ext>
                  </a:extLst>
                </a:gridCol>
              </a:tblGrid>
              <a:tr h="5810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6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Estructura</a:t>
                      </a:r>
                      <a:r>
                        <a:rPr lang="en-US" altLang="zh-CN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altLang="zh-CN" sz="16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sil</a:t>
                      </a:r>
                      <a:r>
                        <a:rPr lang="ca-ES" altLang="zh-CN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á</a:t>
                      </a:r>
                      <a:r>
                        <a:rPr lang="en-US" altLang="zh-CN" sz="16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bica</a:t>
                      </a:r>
                      <a:endParaRPr lang="zh-CN" alt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Oclusivos</a:t>
                      </a:r>
                      <a:endParaRPr lang="zh-CN" alt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Ataque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simple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inicial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Ataque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complejo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inicial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Ataque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simple </a:t>
                      </a:r>
                    </a:p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interno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Ataque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complejo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interno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Coda simple interna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Coda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compleja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interna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Coda simple final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Coda </a:t>
                      </a:r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compleja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final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740736828"/>
                  </a:ext>
                </a:extLst>
              </a:tr>
              <a:tr h="43613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Catalán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 </a:t>
                      </a:r>
                      <a:b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0-2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VC</a:t>
                      </a:r>
                      <a:r>
                        <a:rPr lang="en-US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[p, t, k]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ot,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os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lau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roca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lasse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er,  pe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it, 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advo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tem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le, qua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re, cer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dissa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po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tenir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titud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scur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ds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criure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x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plicar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po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llo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nai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nai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</a:t>
                      </a:r>
                      <a:b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agos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tex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b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mosai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te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x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3259532072"/>
                  </a:ext>
                </a:extLst>
              </a:tr>
              <a:tr h="58101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[b, d, g]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os,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lau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roga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laça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tom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fal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illa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man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 Ram</a:t>
                      </a:r>
                      <a:r>
                        <a:rPr lang="fr-F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fr-F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la/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</a:t>
                      </a:r>
                      <a:r>
                        <a:rPr lang="fr-F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</a:t>
                      </a:r>
                      <a:r>
                        <a:rPr lang="fr-F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diven</a:t>
                      </a:r>
                      <a:r>
                        <a:rPr lang="fr-F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res</a:t>
                      </a:r>
                      <a:r>
                        <a:rPr lang="fr-F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trian</a:t>
                      </a:r>
                      <a:r>
                        <a:rPr lang="fr-F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fr-F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le/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se</a:t>
                      </a:r>
                      <a:r>
                        <a:rPr lang="fr-F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fr-F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nea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jectiu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po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dir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pí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nic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so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noruec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18541445"/>
                  </a:ext>
                </a:extLst>
              </a:tr>
              <a:tr h="29125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[β, </a:t>
                      </a:r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ð, ɣ]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embre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sa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rada,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fe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qua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sa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3543260137"/>
                  </a:ext>
                </a:extLst>
              </a:tr>
              <a:tr h="29125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Español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 </a:t>
                      </a:r>
                      <a:b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0-2</a:t>
                      </a:r>
                      <a:r>
                        <a:rPr lang="en-US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VC</a:t>
                      </a:r>
                      <a:r>
                        <a:rPr lang="en-US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[p, t, k]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oder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odo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uerpo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lan,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res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cuer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se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en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oso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am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lio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mos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bici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*, 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las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to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te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x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to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,</a:t>
                      </a:r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e</a:t>
                      </a:r>
                      <a:r>
                        <a:rPr lang="en-U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x</a:t>
                      </a:r>
                      <a:r>
                        <a:rPr lang="en-U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plicar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boico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coña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bíce</a:t>
                      </a:r>
                      <a:r>
                        <a:rPr lang="ca-ES" altLang="zh-CN" sz="1200" b="1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ps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 ,</a:t>
                      </a:r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tóra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x</a:t>
                      </a:r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1331421830"/>
                  </a:ext>
                </a:extLst>
              </a:tr>
              <a:tr h="43613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[b, d, g]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ueno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os, 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lanco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ragón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rande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am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an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man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ham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cilín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san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soluto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ministrar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zi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zag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stáculo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*, 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scribir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2882325635"/>
                  </a:ext>
                </a:extLst>
              </a:tr>
              <a:tr h="7671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[β, </a:t>
                      </a:r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ð, ɣ]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pro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ad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lue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ama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altLang="zh-CN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ma</a:t>
                      </a:r>
                      <a:r>
                        <a:rPr lang="en-US" altLang="zh-CN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altLang="zh-CN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lesia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pt-B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to*/a</a:t>
                      </a:r>
                      <a:r>
                        <a:rPr lang="pt-B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soluto*, a</a:t>
                      </a:r>
                      <a:r>
                        <a:rPr lang="pt-B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las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/a</a:t>
                      </a:r>
                      <a:r>
                        <a:rPr lang="pt-BR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ministrar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to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r>
                        <a:rPr lang="pt-BR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zi</a:t>
                      </a:r>
                      <a:r>
                        <a:rPr lang="pt-BR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pt-BR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zag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*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o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stáculo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*, 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ca-ES" altLang="zh-CN" sz="1200" b="1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ca-ES" altLang="zh-CN" sz="1200" u="none" strike="noStrike" dirty="0" err="1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scribir</a:t>
                      </a:r>
                      <a:r>
                        <a:rPr lang="ca-ES" altLang="zh-CN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* </a:t>
                      </a:r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718661979"/>
                  </a:ext>
                </a:extLst>
              </a:tr>
              <a:tr h="10903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Chino  </a:t>
                      </a:r>
                      <a:br>
                        <a:rPr lang="pt-BR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r>
                        <a:rPr lang="pt-BR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pt-BR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0-1</a:t>
                      </a:r>
                      <a:r>
                        <a:rPr lang="pt-BR" sz="16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VC</a:t>
                      </a:r>
                      <a:r>
                        <a:rPr lang="pt-BR" sz="1600" b="1" u="none" strike="noStrike" baseline="-25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0-1 (semivocal, nasal dental o velar)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[p, t, k]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Charis SIL" panose="02000500060000020004" pitchFamily="2" charset="0"/>
                          <a:ea typeface="+mn-ea"/>
                          <a:cs typeface="Charis SIL" panose="02000500060000020004" pitchFamily="2" charset="0"/>
                        </a:rPr>
                        <a:t>爸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&gt; [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ˈ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a] ‘padre’                 </a:t>
                      </a:r>
                    </a:p>
                    <a:p>
                      <a:pPr algn="ctr" fontAlgn="t"/>
                      <a:endParaRPr lang="en-US" altLang="zh-CN" sz="1200" u="none" strike="noStrike" dirty="0"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弟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i&gt; [ˈ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hermano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menor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b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</a:br>
                      <a:endParaRPr lang="en-US" sz="1200" u="none" strike="noStrike" dirty="0"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哥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ɡ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&gt; [ˈ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ɤ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hermano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mayor’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1839523860"/>
                  </a:ext>
                </a:extLst>
              </a:tr>
              <a:tr h="145030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</a:t>
                      </a:r>
                      <a:r>
                        <a:rPr lang="en-US" sz="1400" b="1" u="none" strike="noStrike" baseline="30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t</a:t>
                      </a:r>
                      <a:r>
                        <a:rPr lang="en-US" sz="1400" b="1" u="none" strike="noStrike" baseline="30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n-US" sz="14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k</a:t>
                      </a:r>
                      <a:r>
                        <a:rPr lang="en-US" sz="1400" b="1" u="none" strike="noStrike" baseline="300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怕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a&gt; [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ˈ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sz="1200" b="1" u="none" strike="noStrike" baseline="300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temer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’; </a:t>
                      </a:r>
                    </a:p>
                    <a:p>
                      <a:pPr algn="ctr" fontAlgn="ctr"/>
                      <a:endParaRPr lang="ca-ES" altLang="zh-CN" sz="1200" u="none" strike="noStrike" dirty="0">
                        <a:effectLst/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替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&gt; [ˈ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altLang="zh-CN" sz="1200" b="1" u="none" strike="noStrike" baseline="300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sustituir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 </a:t>
                      </a:r>
                    </a:p>
                    <a:p>
                      <a:pPr algn="ctr" fontAlgn="ctr"/>
                      <a:endParaRPr lang="ca-ES" altLang="zh-CN" sz="1200" u="none" strike="noStrike" dirty="0">
                        <a:effectLst/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棵 </a:t>
                      </a:r>
                      <a:r>
                        <a:rPr lang="en-US" altLang="zh-CN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&lt;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&gt; [ˈ</a:t>
                      </a:r>
                      <a:r>
                        <a:rPr lang="en-US" sz="1200" b="1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altLang="zh-CN" sz="1200" b="1" u="none" strike="noStrike" baseline="300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ɤ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clasificador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de ‘</a:t>
                      </a:r>
                      <a:r>
                        <a:rPr lang="en-US" sz="1200" u="none" strike="noStrike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arboles</a:t>
                      </a:r>
                      <a:r>
                        <a:rPr lang="en-US" sz="1200" u="none" strike="noStrike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67571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marL="67571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>
                          <a:effectLst/>
                          <a:latin typeface="Charis SIL" panose="02000500060000020004" pitchFamily="2" charset="0"/>
                          <a:cs typeface="Charis SIL" panose="02000500060000020004" pitchFamily="2" charset="0"/>
                        </a:rPr>
                        <a:t>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1877" marR="1877" marT="1877" marB="0" anchor="ctr" anchorCtr="1"/>
                </a:tc>
                <a:extLst>
                  <a:ext uri="{0D108BD9-81ED-4DB2-BD59-A6C34878D82A}">
                    <a16:rowId xmlns:a16="http://schemas.microsoft.com/office/drawing/2014/main" val="2538970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01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50E7C3-0CE3-4FFC-8B0E-5739396E3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altLang="zh-CN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s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idiosincrática en chino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endParaRPr lang="zh-CN" altLang="en-US" dirty="0">
              <a:solidFill>
                <a:schemeClr val="tx1"/>
              </a:solidFill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173F70-7A8D-4398-B770-AA6C97F76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4309"/>
            <a:ext cx="10058400" cy="4023360"/>
          </a:xfrm>
        </p:spPr>
        <p:txBody>
          <a:bodyPr>
            <a:normAutofit/>
          </a:bodyPr>
          <a:lstStyle/>
          <a:p>
            <a:endParaRPr lang="ca-ES" altLang="zh-CN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/p, t, k/ [p, t, k] 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&gt; [b, d, g]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en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posicones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átonas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no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iniciales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o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intervocálicas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especialmente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en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discursos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coloquiales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 sin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cuidado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; por </a:t>
            </a:r>
            <a:r>
              <a:rPr lang="en-US" altLang="zh-CN" dirty="0" err="1">
                <a:latin typeface="Charis SIL" panose="02000500060000020004" pitchFamily="2" charset="0"/>
                <a:cs typeface="Charis SIL" panose="02000500060000020004" pitchFamily="2" charset="0"/>
              </a:rPr>
              <a:t>ejemplo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:</a:t>
            </a:r>
          </a:p>
          <a:p>
            <a:pPr lvl="1"/>
            <a:r>
              <a:rPr lang="zh-CN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爸</a:t>
            </a:r>
            <a:r>
              <a:rPr lang="zh-CN" altLang="zh-CN" b="1" dirty="0">
                <a:latin typeface="Charis SIL" panose="02000500060000020004" pitchFamily="2" charset="0"/>
                <a:cs typeface="Charis SIL" panose="02000500060000020004" pitchFamily="2" charset="0"/>
              </a:rPr>
              <a:t>爸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bà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ɑ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/pa.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a/ [ˈ</a:t>
            </a:r>
            <a:r>
              <a:rPr lang="ca-ES" altLang="zh-CN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4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pa.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a]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padre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</a:t>
            </a:r>
          </a:p>
          <a:p>
            <a:pPr lvl="1"/>
            <a:r>
              <a:rPr lang="zh-CN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弟</a:t>
            </a:r>
            <a:r>
              <a:rPr lang="zh-CN" altLang="zh-CN" b="1" dirty="0">
                <a:latin typeface="Charis SIL" panose="02000500060000020004" pitchFamily="2" charset="0"/>
                <a:cs typeface="Charis SIL" panose="02000500060000020004" pitchFamily="2" charset="0"/>
              </a:rPr>
              <a:t>弟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dì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ti.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 [ˈ</a:t>
            </a:r>
            <a:r>
              <a:rPr lang="ca-ES" altLang="zh-CN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4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ti.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i]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hermano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menor’ </a:t>
            </a:r>
          </a:p>
          <a:p>
            <a:pPr lvl="1"/>
            <a:r>
              <a:rPr lang="zh-CN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哥</a:t>
            </a:r>
            <a:r>
              <a:rPr lang="zh-CN" altLang="zh-CN" b="1" dirty="0">
                <a:latin typeface="Charis SIL" panose="02000500060000020004" pitchFamily="2" charset="0"/>
                <a:cs typeface="Charis SIL" panose="02000500060000020004" pitchFamily="2" charset="0"/>
              </a:rPr>
              <a:t>哥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ɡē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ɤ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 [ˈ</a:t>
            </a:r>
            <a:r>
              <a:rPr lang="ca-ES" altLang="zh-CN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1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ə]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hermano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mayor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endParaRPr lang="ca-ES" altLang="zh-CN" sz="1800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/p, t, k/ [p, t, k] </a:t>
            </a:r>
            <a:r>
              <a:rPr lang="en-US" altLang="zh-CN" dirty="0">
                <a:latin typeface="Charis SIL" panose="02000500060000020004" pitchFamily="2" charset="0"/>
                <a:cs typeface="Charis SIL" panose="02000500060000020004" pitchFamily="2" charset="0"/>
              </a:rPr>
              <a:t>&gt; [b, d, g] 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(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Duanmu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2007/2000, 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2007):</a:t>
            </a:r>
            <a:endParaRPr lang="en-US" altLang="zh-CN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zh-CN" altLang="zh-CN" kern="100" dirty="0">
                <a:effectLst/>
                <a:latin typeface="Charis SIL" panose="02000500060000020004" pitchFamily="2" charset="0"/>
                <a:ea typeface="等线" panose="02010600030101010101" pitchFamily="2" charset="-122"/>
                <a:cs typeface="Charis SIL" panose="02000500060000020004" pitchFamily="2" charset="0"/>
              </a:rPr>
              <a:t>哥</a:t>
            </a:r>
            <a:r>
              <a:rPr lang="zh-CN" altLang="zh-CN" b="1" kern="100" dirty="0">
                <a:effectLst/>
                <a:latin typeface="Charis SIL" panose="02000500060000020004" pitchFamily="2" charset="0"/>
                <a:ea typeface="等线" panose="02010600030101010101" pitchFamily="2" charset="-122"/>
                <a:cs typeface="Charis SIL" panose="02000500060000020004" pitchFamily="2" charset="0"/>
              </a:rPr>
              <a:t>哥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ge</a:t>
            </a:r>
            <a:r>
              <a:rPr lang="ca-ES" altLang="zh-CN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ɤ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 [ˈ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ə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hermano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menor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’, </a:t>
            </a:r>
            <a:r>
              <a:rPr lang="zh-CN" altLang="zh-CN" kern="100" dirty="0">
                <a:effectLst/>
                <a:latin typeface="Charis SIL" panose="02000500060000020004" pitchFamily="2" charset="0"/>
                <a:ea typeface="等线" panose="02010600030101010101" pitchFamily="2" charset="-122"/>
                <a:cs typeface="Charis SIL" panose="02000500060000020004" pitchFamily="2" charset="0"/>
              </a:rPr>
              <a:t>刚</a:t>
            </a:r>
            <a:r>
              <a:rPr lang="zh-CN" altLang="zh-CN" b="1" kern="100" dirty="0">
                <a:effectLst/>
                <a:latin typeface="Charis SIL" panose="02000500060000020004" pitchFamily="2" charset="0"/>
                <a:ea typeface="等线" panose="02010600030101010101" pitchFamily="2" charset="-122"/>
                <a:cs typeface="Charis SIL" panose="02000500060000020004" pitchFamily="2" charset="0"/>
              </a:rPr>
              <a:t>刚</a:t>
            </a:r>
            <a:r>
              <a:rPr lang="zh-CN" altLang="zh-CN" kern="100" dirty="0">
                <a:effectLst/>
                <a:latin typeface="Charis SIL" panose="02000500060000020004" pitchFamily="2" charset="0"/>
                <a:ea typeface="等线" panose="02010600030101010101" pitchFamily="2" charset="-122"/>
                <a:cs typeface="Charis SIL" panose="02000500060000020004" pitchFamily="2" charset="0"/>
              </a:rPr>
              <a:t>去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ɡanɡ</a:t>
            </a:r>
            <a:r>
              <a:rPr lang="ca-ES" altLang="zh-CN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anɡ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[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kɑ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̃.</a:t>
            </a:r>
            <a:r>
              <a:rPr lang="ca-ES" altLang="zh-CN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ɑ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̃ˈ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tɕ</a:t>
            </a:r>
            <a:r>
              <a:rPr lang="ca-ES" altLang="zh-CN" kern="100" baseline="300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hw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y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‘acabar de </a:t>
            </a:r>
            <a:r>
              <a:rPr lang="ca-ES" altLang="zh-CN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ir</a:t>
            </a:r>
            <a:r>
              <a:rPr lang="ca-ES" altLang="zh-CN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marL="0" indent="0">
              <a:buNone/>
            </a:pPr>
            <a:endParaRPr lang="en-US" altLang="zh-CN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40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6BBB4A-22AE-4476-B191-CA47118F4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012948"/>
          </a:xfrm>
        </p:spPr>
        <p:txBody>
          <a:bodyPr>
            <a:normAutofit/>
          </a:bodyPr>
          <a:lstStyle/>
          <a:p>
            <a:pPr algn="ctr"/>
            <a:r>
              <a:rPr lang="es-ES" altLang="zh-CN" sz="6600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RESULTADOS</a:t>
            </a:r>
            <a:endParaRPr lang="zh-CN" altLang="en-US" sz="66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48A42A-B6A5-4D59-88E1-9B4E918B8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s-ES" altLang="zh-CN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r"/>
            <a:r>
              <a:rPr lang="es-ES" altLang="zh-CN" sz="28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Cuatro tipos de confusión</a:t>
            </a:r>
            <a:endParaRPr lang="es-ES" altLang="zh-CN" sz="2800" b="0" i="0" cap="none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4218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E0133A-6E70-496D-854D-04B54452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Confusión</a:t>
            </a:r>
            <a: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1: </a:t>
            </a:r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ensordecimiento</a:t>
            </a:r>
            <a:endParaRPr lang="zh-CN" altLang="en-US" sz="24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79409B1-1150-4795-B816-D5CD2FC98F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lingüístico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B71E1B-4CC7-43AB-A0C8-7F378757F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377832"/>
            <a:ext cx="4937760" cy="4081953"/>
          </a:xfrm>
        </p:spPr>
        <p:txBody>
          <a:bodyPr>
            <a:noAutofit/>
          </a:bodyPr>
          <a:lstStyle/>
          <a:p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Hecho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[p-b, t-d, k-g] en 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catalán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VS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[p-p</a:t>
            </a:r>
            <a:r>
              <a:rPr lang="ca-ES" altLang="zh-CN" sz="1800" baseline="30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t-t</a:t>
            </a:r>
            <a:r>
              <a:rPr lang="ca-ES" altLang="zh-CN" sz="1800" baseline="30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k-k</a:t>
            </a:r>
            <a:r>
              <a:rPr lang="ca-ES" altLang="zh-CN" sz="1800" baseline="30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en 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chino</a:t>
            </a:r>
            <a:endParaRPr lang="ca-ES" altLang="zh-CN" sz="18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Efecto</a:t>
            </a:r>
            <a:r>
              <a:rPr lang="ca-ES" altLang="zh-CN" sz="18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transferència </a:t>
            </a:r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previsto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</a:t>
            </a:r>
          </a:p>
          <a:p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[p] - [b] &gt; xinès [p] (</a:t>
            </a:r>
            <a:r>
              <a:rPr lang="ca-ES" altLang="zh-CN" sz="18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ala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= </a:t>
            </a:r>
            <a:r>
              <a:rPr lang="ca-ES" altLang="zh-CN" sz="18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ala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pl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au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place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=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bl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au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azul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 </a:t>
            </a:r>
          </a:p>
          <a:p>
            <a:pPr marL="201168" lvl="1" indent="0">
              <a:buNone/>
            </a:pP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</a:t>
            </a:r>
          </a:p>
          <a:p>
            <a:pPr marL="201168" lvl="1" indent="0">
              <a:buNone/>
            </a:pP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[t] - [d] &gt; xinès [t] (</a:t>
            </a:r>
            <a:r>
              <a:rPr lang="ca-ES" altLang="zh-CN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ot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todo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= </a:t>
            </a:r>
            <a:r>
              <a:rPr lang="ca-ES" altLang="zh-CN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ot ‘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dote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et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rasgo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=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dr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et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derecho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 </a:t>
            </a:r>
          </a:p>
          <a:p>
            <a:pPr marL="201168" lvl="1" indent="0">
              <a:buNone/>
            </a:pP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marL="201168" lvl="1" indent="0">
              <a:buNone/>
            </a:pP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[k] - [g] &gt; xinès [k] (</a:t>
            </a:r>
            <a:r>
              <a:rPr lang="ca-ES" altLang="zh-CN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cuerpo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= </a:t>
            </a:r>
            <a:r>
              <a:rPr lang="ca-ES" altLang="zh-CN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os 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perro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’,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cl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asse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clase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’= </a:t>
            </a: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gl</a:t>
            </a:r>
            <a:r>
              <a:rPr lang="ca-ES" altLang="zh-CN" sz="18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aça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hiela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pPr marL="201168" lvl="1" indent="0">
              <a:buNone/>
            </a:pPr>
            <a:r>
              <a:rPr lang="ca-ES" altLang="zh-CN" sz="1800" b="1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</a:t>
            </a:r>
          </a:p>
          <a:p>
            <a:pPr marL="201168" lvl="1" indent="0">
              <a:buNone/>
            </a:pPr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Gradación</a:t>
            </a:r>
            <a:r>
              <a:rPr lang="ca-ES" altLang="zh-CN" sz="18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estrategica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  <a:r>
              <a:rPr lang="zh-CN" altLang="en-US" sz="1800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08C7511-A17E-47F0-88BB-024A83D1E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Errores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detectados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22780C94-6510-4D12-9C6A-B3F306B36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471781"/>
            <a:ext cx="4937760" cy="3378200"/>
          </a:xfrm>
        </p:spPr>
        <p:txBody>
          <a:bodyPr>
            <a:normAutofit/>
          </a:bodyPr>
          <a:lstStyle/>
          <a:p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Ensordecimiento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(PA)</a:t>
            </a:r>
          </a:p>
          <a:p>
            <a:pPr lvl="1"/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ot</a:t>
            </a:r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‘voto’ </a:t>
            </a:r>
            <a:r>
              <a:rPr lang="en-U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*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[ˈ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o̞t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], </a:t>
            </a:r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bl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au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azul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*[ˈ</a:t>
            </a:r>
            <a:r>
              <a:rPr lang="ca-ES" altLang="zh-CN" sz="19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9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aw] </a:t>
            </a:r>
          </a:p>
          <a:p>
            <a:pPr lvl="1"/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éu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Dios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*[ˈ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e̞w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], </a:t>
            </a:r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roga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*[ˈ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19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ɾ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̞.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endParaRPr lang="ca-ES" altLang="zh-CN" sz="1900" i="1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lvl="1"/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ol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*[ˈ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o̞l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], </a:t>
            </a:r>
            <a:r>
              <a:rPr lang="ca-ES" altLang="zh-CN" sz="1900" b="1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gl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aça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hiela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</a:t>
            </a:r>
            <a:r>
              <a:rPr lang="en-U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*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[ˈ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19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ː.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sə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endParaRPr lang="ca-ES" altLang="zh-CN" sz="1900" i="1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ca-E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D05F98-A90D-4C80-A3A5-9DD8806A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12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25F416-0E91-488F-A0EF-18C1659D0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Confusión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2: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endParaRPr lang="zh-CN" altLang="en-US" sz="2800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BF2065-FB46-4418-AE3D-38259FE38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lingüístico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ED65D7-4722-441E-A899-4B9860E18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3"/>
            <a:ext cx="4785360" cy="3637491"/>
          </a:xfrm>
        </p:spPr>
        <p:txBody>
          <a:bodyPr>
            <a:noAutofit/>
          </a:bodyPr>
          <a:lstStyle/>
          <a:p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Hecho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idiosincrática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/p, t, k/ 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átonas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 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chino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lvl="1"/>
            <a:r>
              <a:rPr lang="zh-CN" altLang="zh-CN" sz="1700" dirty="0">
                <a:latin typeface="Charis SIL" panose="02000500060000020004" pitchFamily="2" charset="0"/>
                <a:cs typeface="Charis SIL" panose="02000500060000020004" pitchFamily="2" charset="0"/>
              </a:rPr>
              <a:t>爸</a:t>
            </a:r>
            <a:r>
              <a:rPr lang="zh-CN" altLang="zh-CN" sz="1700" b="1" dirty="0">
                <a:latin typeface="Charis SIL" panose="02000500060000020004" pitchFamily="2" charset="0"/>
                <a:cs typeface="Charis SIL" panose="02000500060000020004" pitchFamily="2" charset="0"/>
              </a:rPr>
              <a:t>爸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bà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ɑ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/pa.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a/ [ˈ</a:t>
            </a:r>
            <a:r>
              <a:rPr lang="ca-ES" altLang="zh-CN" sz="1700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4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pa.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a] ‘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padre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</a:t>
            </a:r>
          </a:p>
          <a:p>
            <a:pPr lvl="1"/>
            <a:r>
              <a:rPr lang="zh-CN" altLang="zh-CN" sz="1700" dirty="0">
                <a:latin typeface="Charis SIL" panose="02000500060000020004" pitchFamily="2" charset="0"/>
                <a:cs typeface="Charis SIL" panose="02000500060000020004" pitchFamily="2" charset="0"/>
              </a:rPr>
              <a:t>弟</a:t>
            </a:r>
            <a:r>
              <a:rPr lang="zh-CN" altLang="zh-CN" sz="1700" b="1" dirty="0">
                <a:latin typeface="Charis SIL" panose="02000500060000020004" pitchFamily="2" charset="0"/>
                <a:cs typeface="Charis SIL" panose="02000500060000020004" pitchFamily="2" charset="0"/>
              </a:rPr>
              <a:t>弟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dì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ti.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 [ˈ</a:t>
            </a:r>
            <a:r>
              <a:rPr lang="ca-ES" altLang="zh-CN" sz="1700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4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ti.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i] ‘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hermano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menor’ </a:t>
            </a:r>
          </a:p>
          <a:p>
            <a:pPr lvl="1"/>
            <a:r>
              <a:rPr lang="zh-CN" altLang="zh-CN" sz="1700" dirty="0">
                <a:latin typeface="Charis SIL" panose="02000500060000020004" pitchFamily="2" charset="0"/>
                <a:cs typeface="Charis SIL" panose="02000500060000020004" pitchFamily="2" charset="0"/>
              </a:rPr>
              <a:t>哥</a:t>
            </a:r>
            <a:r>
              <a:rPr lang="zh-CN" altLang="zh-CN" sz="1700" b="1" dirty="0">
                <a:latin typeface="Charis SIL" panose="02000500060000020004" pitchFamily="2" charset="0"/>
                <a:cs typeface="Charis SIL" panose="02000500060000020004" pitchFamily="2" charset="0"/>
              </a:rPr>
              <a:t>哥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&lt;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ɡē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ɡ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/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ɤ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 [ˈ</a:t>
            </a:r>
            <a:r>
              <a:rPr lang="ca-ES" altLang="zh-CN" sz="1700" baseline="30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1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kɤ.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ə] ‘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hermano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7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mayor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Efecto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transferencia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previsto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</a:t>
            </a:r>
          </a:p>
          <a:p>
            <a:pPr lvl="1"/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[p]</a:t>
            </a:r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&gt; xinès *</a:t>
            </a:r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[b]</a:t>
            </a:r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~ *</a:t>
            </a:r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el-GR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β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lvl="1"/>
            <a:r>
              <a:rPr lang="ca-ES" altLang="zh-CN" sz="1700" i="1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[t]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7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pata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&gt; xinès *</a:t>
            </a:r>
            <a:r>
              <a:rPr lang="ca-ES" altLang="zh-CN" sz="1700" i="1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[d]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~ *</a:t>
            </a:r>
            <a:r>
              <a:rPr lang="ca-ES" altLang="zh-CN" sz="1700" i="1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[ð]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lvl="1"/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[k]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&gt; xinès *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[g]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~ *</a:t>
            </a:r>
            <a:r>
              <a:rPr lang="ca-ES" altLang="zh-CN" sz="1700" i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bo</a:t>
            </a:r>
            <a:r>
              <a:rPr lang="ca-ES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pt-BR" altLang="zh-CN" sz="17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7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endParaRPr lang="zh-CN" altLang="zh-CN" sz="1700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Gradación</a:t>
            </a:r>
            <a:r>
              <a:rPr lang="ca-ES" altLang="zh-CN" sz="17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7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estratégica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  <a:r>
              <a:rPr lang="zh-CN" altLang="en-US" sz="1700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7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465980A-3F04-45F5-9A2C-BEB77D626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Errores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detectados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1327E1-C721-428E-9E71-1FE12F78F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1" y="2582334"/>
            <a:ext cx="4937760" cy="3378200"/>
          </a:xfrm>
        </p:spPr>
        <p:txBody>
          <a:bodyPr>
            <a:normAutofit/>
          </a:bodyPr>
          <a:lstStyle/>
          <a:p>
            <a:pPr marL="182563" indent="-182563">
              <a:buSzPct val="65000"/>
              <a:buFont typeface="Courier New" panose="02070309020205020404" pitchFamily="49" charset="0"/>
              <a:buChar char="o"/>
            </a:pP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[p] &gt; [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b, β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Eixam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le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Ensanche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’, 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el-GR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β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rovar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aprobar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marL="182563" indent="-182563">
              <a:buSzPct val="65000"/>
              <a:buFont typeface="Courier New" panose="02070309020205020404" pitchFamily="49" charset="0"/>
              <a:buChar char="o"/>
            </a:pP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[t] &gt; [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d, ð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edral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etcè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ð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era 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ca-ES" altLang="zh-CN" sz="18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etcétera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marL="182563" indent="-182563">
              <a:buSzPct val="65000"/>
              <a:buFont typeface="Courier New" panose="02070309020205020404" pitchFamily="49" charset="0"/>
              <a:buChar char="o"/>
            </a:pP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[k] &gt; </a:t>
            </a:r>
            <a:r>
              <a:rPr lang="ca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[g, ɣ</a:t>
            </a:r>
            <a:r>
              <a:rPr lang="ca-ES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</a:t>
            </a:r>
            <a:r>
              <a:rPr lang="pt-BR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dime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pt-BR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pt-BR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pt-BR" altLang="zh-CN" sz="18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dime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pt-BR" altLang="zh-CN" sz="18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pt-BR" altLang="zh-CN" sz="18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 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pt-BR" altLang="zh-CN" sz="18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miércoles</a:t>
            </a:r>
            <a:r>
              <a:rPr lang="pt-BR" altLang="zh-CN" sz="1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endParaRPr lang="ca-ES" altLang="zh-CN" sz="18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2BA6C4-411C-4825-BBCA-032D9662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657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892CFB-39B7-42A9-A5A5-C7E21BF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Confusión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3: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aspiración</a:t>
            </a:r>
            <a:endParaRPr lang="zh-CN" altLang="en-US" sz="40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E3BC27-B39D-4299-A44A-D15B323681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lingüístico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EF0DEC9-888C-4A43-A695-B5D39375D7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Hecho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[p-b, t-d, k-g] </a:t>
            </a:r>
            <a:r>
              <a:rPr lang="ca-ES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vs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[</a:t>
            </a:r>
            <a:r>
              <a:rPr lang="ca-ES" altLang="zh-CN" sz="2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p-</a:t>
            </a:r>
            <a:r>
              <a:rPr lang="ca-ES" altLang="zh-CN" sz="2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2000" baseline="30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t-</a:t>
            </a:r>
            <a:r>
              <a:rPr lang="ca-ES" altLang="zh-CN" sz="2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000" baseline="30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k-</a:t>
            </a:r>
            <a:r>
              <a:rPr lang="ca-ES" altLang="zh-CN" sz="2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2000" baseline="300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endParaRPr lang="ca-ES" altLang="zh-CN" sz="20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Efecto</a:t>
            </a:r>
            <a:r>
              <a:rPr lang="ca-ES" altLang="zh-CN" sz="20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transferencia</a:t>
            </a:r>
            <a:r>
              <a:rPr lang="ca-ES" altLang="zh-CN" sz="20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previsto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</a:t>
            </a:r>
          </a:p>
          <a:p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  </a:t>
            </a:r>
            <a:r>
              <a:rPr lang="ca-ES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[p] ‘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cabeza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&gt; xinès *</a:t>
            </a:r>
            <a:r>
              <a:rPr lang="ca-ES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2000" baseline="30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</a:t>
            </a:r>
          </a:p>
          <a:p>
            <a:r>
              <a:rPr lang="ca-ES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  </a:t>
            </a:r>
            <a:r>
              <a:rPr lang="ca-ES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[t] ‘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gato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&gt; xinès *</a:t>
            </a:r>
            <a:r>
              <a:rPr lang="ca-ES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000" baseline="30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</a:t>
            </a:r>
          </a:p>
          <a:p>
            <a:r>
              <a:rPr lang="ca-ES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  cu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[k] ‘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gusano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&gt; xinès *</a:t>
            </a:r>
            <a:r>
              <a:rPr lang="ca-ES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2000" baseline="30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endParaRPr lang="ca-ES" altLang="zh-CN" sz="2000" b="1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Gradación</a:t>
            </a:r>
            <a:r>
              <a:rPr lang="ca-ES" altLang="zh-CN" sz="20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0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estratégica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PB</a:t>
            </a:r>
          </a:p>
          <a:p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B45D300-A5D3-446C-A233-79F31F66D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Errores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detectados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8BBD9B8-3ACF-4DF1-A12F-C3F6103CC1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Aspiración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(PB)</a:t>
            </a:r>
          </a:p>
          <a:p>
            <a:pPr lvl="1"/>
            <a:r>
              <a:rPr lang="ca-ES" altLang="zh-CN" sz="19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xam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champú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’, 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cabeza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lvl="1"/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9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ext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texto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’, </a:t>
            </a:r>
            <a:r>
              <a:rPr lang="ca-ES" altLang="zh-CN" sz="19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puede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lvl="1"/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sz="19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amp</a:t>
            </a:r>
            <a:r>
              <a:rPr lang="ca-ES" altLang="zh-CN" sz="19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‘campo’, </a:t>
            </a:r>
            <a:r>
              <a:rPr lang="ca-ES" altLang="zh-CN" sz="19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txe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sz="19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k</a:t>
            </a:r>
            <a:r>
              <a:rPr lang="ca-ES" altLang="zh-CN" sz="1900" baseline="30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‘</a:t>
            </a:r>
            <a:r>
              <a:rPr lang="ca-ES" altLang="zh-CN" sz="19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checo</a:t>
            </a:r>
            <a:r>
              <a:rPr lang="ca-ES" altLang="zh-CN" sz="19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endParaRPr lang="ca-ES" altLang="zh-CN" sz="19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0585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1E0B8C-288D-4606-B149-CE2861B08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Errores</a:t>
            </a:r>
            <a: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no previstos:</a:t>
            </a:r>
            <a:b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</a:br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Confusión</a:t>
            </a:r>
            <a: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4: </a:t>
            </a:r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ultracorrección</a:t>
            </a:r>
            <a:endParaRPr lang="zh-CN" altLang="en-US" sz="2400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8F59A76-6E62-49F6-9D0A-1A7CDE6D80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Errores</a:t>
            </a:r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detectados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1A40DD-2833-43A2-B7DD-417DD341A7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Efecto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transferencia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detectado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</a:p>
          <a:p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[p, t, k] &gt; [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b/</a:t>
            </a:r>
            <a:r>
              <a:rPr lang="el-GR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β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d/ð, g/ɣ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 en posiciones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iniciales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o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tónicas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intervocálicas</a:t>
            </a:r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lvl="1">
              <a:spcBef>
                <a:spcPts val="1200"/>
              </a:spcBef>
            </a:pP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[p] &gt; [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b, </a:t>
            </a:r>
            <a:r>
              <a:rPr lang="el-GR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β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aper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en-U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β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er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lvl="1"/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[t] &gt; [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d, ð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emps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dit pe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ð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it</a:t>
            </a:r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lvl="1"/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[k] &gt; [</a:t>
            </a:r>
            <a:r>
              <a:rPr lang="ca-ES" altLang="zh-CN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g, ɣ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]: 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advo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at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alvo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[</a:t>
            </a:r>
            <a:r>
              <a:rPr lang="ca-ES" altLang="zh-CN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ɣ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]</a:t>
            </a:r>
            <a:r>
              <a:rPr lang="ca-ES" altLang="zh-CN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at</a:t>
            </a:r>
            <a:endParaRPr lang="zh-CN" altLang="zh-CN" strike="sngStrike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Gradació estratègica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PA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A7FE9CAC-31C8-4341-A3F3-3B365D96C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a-ES" altLang="zh-CN" b="1" dirty="0" err="1">
                <a:latin typeface="Charis SIL" panose="02000500060000020004" pitchFamily="2" charset="0"/>
                <a:cs typeface="Charis SIL" panose="02000500060000020004" pitchFamily="2" charset="0"/>
              </a:rPr>
              <a:t>explicación</a:t>
            </a:r>
            <a:endParaRPr lang="zh-CN" altLang="en-US" b="1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4169B5AC-61DD-4DC5-9F6B-7A90D47A83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no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distinción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sonoridad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chino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[p, t, k] = [b, d, g]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3C556A-7AD6-495C-997C-C2356C34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561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A33590DF-15BA-445C-AB4D-321A4F43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Discusiones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generales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C92B0C13-7B1F-458A-A258-9357BCFAC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512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0C410-C4A0-4FDE-A093-E4B1D869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Transferencia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la L1 y u</a:t>
            </a:r>
            <a:r>
              <a:rPr lang="en-U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ltracorrecci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ón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  <a:b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</a:b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Dos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procesos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contrarios</a:t>
            </a:r>
            <a:endParaRPr lang="zh-CN" altLang="en-US" sz="40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EC33ECC6-BBB1-40F3-984C-21347DD63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9997440" cy="736282"/>
          </a:xfrm>
        </p:spPr>
        <p:txBody>
          <a:bodyPr>
            <a:normAutofit lnSpcReduction="10000"/>
          </a:bodyPr>
          <a:lstStyle/>
          <a:p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comparación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con la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articulación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la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distinción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es un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rasgo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mucho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400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más</a:t>
            </a:r>
            <a:r>
              <a:rPr lang="ca-ES" altLang="zh-CN" sz="2400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difícil de adquirir.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31288-E204-4069-A59B-7AF218F8DE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a-ES" altLang="zh-CN" sz="22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>
              <a:buNone/>
            </a:pP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A: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Voy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al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gimnasio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todos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los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días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porque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soy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un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poco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*</a:t>
            </a:r>
            <a:r>
              <a:rPr lang="ca-ES" altLang="zh-CN" sz="22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corto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(</a:t>
            </a:r>
            <a:r>
              <a:rPr lang="ca-ES" altLang="zh-CN" sz="2200" dirty="0" err="1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gordo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ensordeciment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pPr marL="0" indent="0">
              <a:buNone/>
            </a:pP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B: ¡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Qué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va! Eres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inteligente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</a:t>
            </a:r>
          </a:p>
          <a:p>
            <a:pPr marL="0" indent="0">
              <a:buNone/>
            </a:pPr>
            <a:endParaRPr lang="ca-ES" altLang="zh-CN" sz="22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>
              <a:buNone/>
            </a:pP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A: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Usted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es una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señora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muy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encantadora, como el *</a:t>
            </a:r>
            <a:r>
              <a:rPr lang="ca-ES" altLang="zh-CN" sz="22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puta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(</a:t>
            </a:r>
            <a:r>
              <a:rPr lang="ca-ES" altLang="zh-CN" sz="2200" dirty="0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Buda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22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ensordeciment</a:t>
            </a:r>
            <a:r>
              <a:rPr lang="ca-ES" altLang="zh-CN" sz="22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pPr marL="0" indent="0">
              <a:buNone/>
            </a:pPr>
            <a:endParaRPr lang="ca-ES" altLang="zh-CN" sz="22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1B2E8FB8-1D74-4956-9C3A-D502294088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a-ES" altLang="zh-CN" sz="20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>
              <a:buNone/>
            </a:pP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A: ¡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Muchas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gracias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!</a:t>
            </a:r>
          </a:p>
          <a:p>
            <a:pPr marL="0" indent="0">
              <a:buNone/>
            </a:pP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B: ¡A </a:t>
            </a:r>
            <a:r>
              <a:rPr lang="ca-ES" altLang="zh-CN" sz="2000" dirty="0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! (</a:t>
            </a:r>
            <a:r>
              <a:rPr lang="ca-ES" altLang="zh-CN" sz="2000" dirty="0" err="1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pPr marL="0" indent="0">
              <a:buNone/>
            </a:pPr>
            <a:endParaRPr lang="ca-ES" altLang="zh-CN" sz="20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>
              <a:buNone/>
            </a:pP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Quiero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una </a:t>
            </a:r>
            <a:r>
              <a:rPr lang="ca-ES" altLang="zh-CN" sz="2000" dirty="0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pata</a:t>
            </a:r>
            <a:r>
              <a:rPr lang="ca-ES" altLang="zh-CN" sz="2000" b="1" dirty="0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000" dirty="0">
                <a:solidFill>
                  <a:srgbClr val="92D05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</a:t>
            </a:r>
            <a:r>
              <a:rPr lang="en-U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&gt; </a:t>
            </a:r>
            <a:r>
              <a:rPr lang="en-U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Quiero</a:t>
            </a:r>
            <a:r>
              <a:rPr lang="en-U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una </a:t>
            </a:r>
            <a:r>
              <a:rPr lang="en-US" altLang="zh-CN" sz="2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pata</a:t>
            </a:r>
            <a:r>
              <a:rPr lang="en-US" altLang="zh-CN" sz="2000" b="1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en-US" altLang="zh-CN" sz="2000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en-U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(s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onorización</a:t>
            </a:r>
            <a:r>
              <a:rPr lang="en-U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</a:p>
          <a:p>
            <a:pPr marL="0" indent="0">
              <a:buNone/>
            </a:pPr>
            <a:endParaRPr lang="ca-ES" altLang="zh-CN" sz="20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947453-642C-4CFD-B319-9D68E5E1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8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53A87D-E73E-4E65-9083-9D08313A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76300"/>
            <a:ext cx="10058400" cy="861060"/>
          </a:xfrm>
        </p:spPr>
        <p:txBody>
          <a:bodyPr/>
          <a:lstStyle/>
          <a:p>
            <a:pPr algn="ctr"/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¿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Qué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estudia?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C8A820-EDF5-49A0-91C1-0D886703C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3834"/>
            <a:ext cx="10058400" cy="4023360"/>
          </a:xfrm>
        </p:spPr>
        <p:txBody>
          <a:bodyPr>
            <a:normAutofit/>
          </a:bodyPr>
          <a:lstStyle/>
          <a:p>
            <a:endParaRPr lang="es-ES" altLang="zh-CN" sz="2400" b="0" i="0" dirty="0">
              <a:solidFill>
                <a:srgbClr val="808080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4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Este trabajo estudia la pronunciación de </a:t>
            </a:r>
            <a:r>
              <a:rPr lang="es-ES" altLang="zh-CN" sz="24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/p-b, t-d, k-g/ </a:t>
            </a:r>
            <a:r>
              <a:rPr lang="es-ES" altLang="zh-CN" sz="24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por parte de hablantes nativos de chino estándar, el mandarín/</a:t>
            </a:r>
            <a:r>
              <a:rPr lang="es-ES" altLang="zh-CN" sz="2400" b="0" i="1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putonghuà</a:t>
            </a:r>
            <a:r>
              <a:rPr lang="es-ES" altLang="zh-CN" sz="24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tomando palabras del catalán como objeto de estudio.</a:t>
            </a:r>
          </a:p>
          <a:p>
            <a:pPr algn="just"/>
            <a:endParaRPr lang="es-ES" altLang="zh-CN" sz="24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Valor tanto para la enseñanza del catalán como para la del español como lenguas extranjeras.</a:t>
            </a:r>
            <a:endParaRPr lang="es-ES" altLang="zh-CN" sz="24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50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49F724-495E-48E9-AD31-B867B897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Más</a:t>
            </a:r>
            <a: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36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ejemplos</a:t>
            </a:r>
            <a:r>
              <a:rPr lang="ca-ES" altLang="zh-CN" sz="36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endParaRPr lang="zh-CN" altLang="en-US" sz="36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CE725D-EB9C-4D98-9974-3215027CB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</a:t>
            </a:r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Los pingüinos </a:t>
            </a:r>
            <a:r>
              <a:rPr lang="es-ES" altLang="zh-CN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es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ienen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alas pero no saben volar, son blancos y </a:t>
            </a:r>
            <a:r>
              <a:rPr lang="es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neglos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y viven en por    </a:t>
            </a:r>
          </a:p>
          <a:p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 sur. (ultracorrección</a:t>
            </a:r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endParaRPr lang="en-U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ii. 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Un padre de un amigo es piragüista y mi primo de mayor </a:t>
            </a:r>
            <a:r>
              <a:rPr lang="es-ES" altLang="zh-CN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es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am</a:t>
            </a:r>
            <a:r>
              <a:rPr lang="es-ES" altLang="zh-CN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es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ien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s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quere</a:t>
            </a:r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ser   </a:t>
            </a:r>
          </a:p>
          <a:p>
            <a:r>
              <a:rPr lang="es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   piragüista. (ultracorrección/sonorización + ensordecimiento</a:t>
            </a:r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endParaRPr lang="en-U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iii. A mi amigo le da </a:t>
            </a:r>
            <a:r>
              <a:rPr lang="en-U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ver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güenza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desirme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un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se</a:t>
            </a:r>
            <a:r>
              <a:rPr lang="ca-ES" altLang="zh-CN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</a:t>
            </a:r>
            <a:r>
              <a:rPr lang="ca-ES" altLang="zh-CN" dirty="0" err="1">
                <a:solidFill>
                  <a:srgbClr val="FF0000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(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ultracorrección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+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</a:p>
          <a:p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(Origen: Maria del Mar </a:t>
            </a:r>
            <a:r>
              <a:rPr lang="ca-ES" altLang="zh-CN" sz="2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Vanrell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a </a:t>
            </a:r>
            <a:r>
              <a:rPr lang="pt-BR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II</a:t>
            </a:r>
            <a:r>
              <a:rPr lang="pt-BR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pt-BR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Jornades</a:t>
            </a:r>
            <a:r>
              <a:rPr lang="pt-BR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pt-BR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Internacionals</a:t>
            </a:r>
            <a:r>
              <a:rPr lang="pt-BR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pt-BR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Didàctica</a:t>
            </a:r>
            <a:r>
              <a:rPr lang="pt-BR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pt-BR" altLang="zh-CN" sz="2000" i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del</a:t>
            </a:r>
            <a:r>
              <a:rPr lang="pt-BR" altLang="zh-CN" sz="2000" i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Valencia com a L2</a:t>
            </a:r>
            <a:r>
              <a:rPr lang="ca-ES" altLang="zh-CN" sz="2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7182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0A15BA-F0E9-4282-87DF-6E38646C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Como corregir?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A70C5F-EC57-4418-991D-524215314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Comenzar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con la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práctica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las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palabras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con /b, d, g/ en posiciones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átonas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precedidas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[m, n, ŋ],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respectivamente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(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 Ram</a:t>
            </a:r>
            <a:r>
              <a:rPr lang="ca-ES" altLang="zh-CN" sz="1800" b="1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la,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septiem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tum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...;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sin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ria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ición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rotun</a:t>
            </a:r>
            <a:r>
              <a:rPr lang="ca-ES" altLang="zh-CN" sz="1800" b="1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a...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;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len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ua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i="1" kern="1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san</a:t>
            </a:r>
            <a:r>
              <a:rPr lang="ca-ES" altLang="zh-CN" sz="1800" b="1" i="1" kern="1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1800" i="1" kern="1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</a:t>
            </a:r>
            <a:r>
              <a:rPr lang="ca-ES" altLang="zh-CN" sz="1800" b="1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añar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</a:t>
            </a:r>
            <a:endParaRPr lang="ca-ES" altLang="zh-CN" sz="1800" b="1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ctr"/>
            <a:r>
              <a:rPr lang="ca-ES" altLang="zh-CN" sz="1800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Resultados</a:t>
            </a:r>
            <a:r>
              <a:rPr lang="ca-ES" altLang="zh-CN" sz="1800" b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1800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quantitativos</a:t>
            </a:r>
            <a:r>
              <a:rPr lang="ca-ES" altLang="zh-CN" sz="1800" b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1800" b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ensordecimento</a:t>
            </a:r>
            <a:r>
              <a:rPr lang="ca-ES" altLang="zh-CN" sz="1800" b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/b, d, g/</a:t>
            </a:r>
          </a:p>
          <a:p>
            <a:pPr algn="ctr"/>
            <a:endParaRPr lang="ca-ES" altLang="zh-CN" sz="1800" b="1" kern="1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ctr"/>
            <a:endParaRPr lang="ca-ES" altLang="zh-CN" sz="1800" b="1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 algn="ctr">
              <a:buNone/>
            </a:pPr>
            <a:endParaRPr lang="ca-ES" altLang="zh-CN" sz="1800" b="1" kern="100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marL="0" indent="0" algn="just">
              <a:buNone/>
            </a:pPr>
            <a:endParaRPr lang="ca-ES" altLang="zh-CN" sz="1800" b="1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ca-ES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ca-ES" altLang="zh-CN" dirty="0">
              <a:latin typeface="Charis SIL" panose="02000500060000020004" pitchFamily="2" charset="0"/>
              <a:cs typeface="Charis SIL" panose="02000500060000020004" pitchFamily="2" charset="0"/>
            </a:endParaRPr>
          </a:p>
          <a:p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81A65B-AA36-4DF1-93B2-7761FC22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21</a:t>
            </a:fld>
            <a:endParaRPr lang="zh-CN" altLang="en-US"/>
          </a:p>
        </p:txBody>
      </p:sp>
      <p:graphicFrame>
        <p:nvGraphicFramePr>
          <p:cNvPr id="23" name="内容占位符 4">
            <a:extLst>
              <a:ext uri="{FF2B5EF4-FFF2-40B4-BE49-F238E27FC236}">
                <a16:creationId xmlns:a16="http://schemas.microsoft.com/office/drawing/2014/main" id="{7EFB8AB1-479A-4614-83A7-A4832213E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562289"/>
              </p:ext>
            </p:extLst>
          </p:nvPr>
        </p:nvGraphicFramePr>
        <p:xfrm>
          <a:off x="1036320" y="3217334"/>
          <a:ext cx="10058400" cy="1280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552188682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5389225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56293584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93339449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813137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Errores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palabras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encuestadas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inicial-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básico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(10)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medio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(5)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alto (5)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8660803"/>
                  </a:ext>
                </a:extLst>
              </a:tr>
              <a:tr h="27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      /b/: [b, β] &gt; [p]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novem</a:t>
                      </a:r>
                      <a:r>
                        <a:rPr lang="ca-ES" sz="12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 ‘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noviembre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1/10</a:t>
                      </a:r>
                      <a:endParaRPr lang="zh-CN" sz="105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6337474"/>
                  </a:ext>
                </a:extLst>
              </a:tr>
              <a:tr h="137795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/d/: [d, ð] &gt; [t]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diven</a:t>
                      </a:r>
                      <a:r>
                        <a:rPr lang="ca-ES" sz="12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res ‘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viernes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1/10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3815423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/g/: [g, ɣ] &gt; [k]</a:t>
                      </a:r>
                      <a:endParaRPr lang="zh-CN" sz="105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trian</a:t>
                      </a:r>
                      <a:r>
                        <a:rPr lang="ca-ES" sz="12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g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 ‘</a:t>
                      </a:r>
                      <a:r>
                        <a:rPr lang="ca-ES" sz="12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triángulo</a:t>
                      </a: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1/10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ct val="150000"/>
                        </a:lnSpc>
                      </a:pPr>
                      <a:r>
                        <a:rPr lang="ca-ES" sz="12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05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830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897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E5251662-6800-42BB-B614-054D96BD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Resultados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3200" kern="1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uantitativos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sonorización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oclusivos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sordos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 posiciones </a:t>
            </a:r>
            <a:r>
              <a:rPr lang="ca-ES" altLang="zh-CN" sz="3200" kern="1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á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tonas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no </a:t>
            </a:r>
            <a:r>
              <a:rPr lang="ca-ES" altLang="zh-CN" sz="32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iniciales</a:t>
            </a:r>
            <a:r>
              <a:rPr lang="ca-ES" altLang="zh-CN" sz="32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endParaRPr lang="zh-CN" altLang="en-US" sz="32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57688FFD-A33C-4FFD-8F88-54C2DAF3B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A27CE5-6DF3-48F6-938F-CBAA7B631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371A-EA75-4A6A-A964-7570660F1F84}" type="slidenum">
              <a:rPr lang="zh-CN" altLang="en-US" smtClean="0"/>
              <a:t>22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9C795F3-C6A7-40D9-8D1E-C3DF80CE9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38356"/>
              </p:ext>
            </p:extLst>
          </p:nvPr>
        </p:nvGraphicFramePr>
        <p:xfrm>
          <a:off x="868680" y="1676464"/>
          <a:ext cx="10756053" cy="51815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37274">
                  <a:extLst>
                    <a:ext uri="{9D8B030D-6E8A-4147-A177-3AD203B41FA5}">
                      <a16:colId xmlns:a16="http://schemas.microsoft.com/office/drawing/2014/main" val="1484643362"/>
                    </a:ext>
                  </a:extLst>
                </a:gridCol>
                <a:gridCol w="1584501">
                  <a:extLst>
                    <a:ext uri="{9D8B030D-6E8A-4147-A177-3AD203B41FA5}">
                      <a16:colId xmlns:a16="http://schemas.microsoft.com/office/drawing/2014/main" val="1400077720"/>
                    </a:ext>
                  </a:extLst>
                </a:gridCol>
                <a:gridCol w="1841685">
                  <a:extLst>
                    <a:ext uri="{9D8B030D-6E8A-4147-A177-3AD203B41FA5}">
                      <a16:colId xmlns:a16="http://schemas.microsoft.com/office/drawing/2014/main" val="2228849616"/>
                    </a:ext>
                  </a:extLst>
                </a:gridCol>
                <a:gridCol w="2677716">
                  <a:extLst>
                    <a:ext uri="{9D8B030D-6E8A-4147-A177-3AD203B41FA5}">
                      <a16:colId xmlns:a16="http://schemas.microsoft.com/office/drawing/2014/main" val="793087699"/>
                    </a:ext>
                  </a:extLst>
                </a:gridCol>
                <a:gridCol w="2014877">
                  <a:extLst>
                    <a:ext uri="{9D8B030D-6E8A-4147-A177-3AD203B41FA5}">
                      <a16:colId xmlns:a16="http://schemas.microsoft.com/office/drawing/2014/main" val="3934126430"/>
                    </a:ext>
                  </a:extLst>
                </a:gridCol>
              </a:tblGrid>
              <a:tr h="424881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Errores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Palabras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encuestadas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inicial-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básico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medio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Nivel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 alto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217556575"/>
                  </a:ext>
                </a:extLst>
              </a:tr>
              <a:tr h="203204">
                <a:tc rowSpan="4"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[p] &gt; [b, β]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vert="vert27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ta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es ‘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tapas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1/10 ([β])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 ([β, b])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3278406791"/>
                  </a:ext>
                </a:extLst>
              </a:tr>
              <a:tr h="4248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Eixam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 ‘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Ensanche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7/10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</a:t>
                      </a:r>
                      <a:endParaRPr lang="zh-CN" sz="120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2949212745"/>
                  </a:ext>
                </a:extLst>
              </a:tr>
              <a:tr h="20320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laudir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3/10 ([β, b])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 ([β, b])</a:t>
                      </a:r>
                      <a:endParaRPr lang="zh-CN" sz="120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</a:t>
                      </a:r>
                      <a:r>
                        <a:rPr lang="en-U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n-US" altLang="zh-CN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2603625841"/>
                  </a:ext>
                </a:extLst>
              </a:tr>
              <a:tr h="4248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ro</a:t>
                      </a:r>
                      <a:r>
                        <a:rPr lang="ca-ES" sz="1400" b="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v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ar ‘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aprobar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7/10 ([β, b])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3203968971"/>
                  </a:ext>
                </a:extLst>
              </a:tr>
              <a:tr h="203204">
                <a:tc rowSpan="4"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[t] &gt; [d, ð]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etcè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era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4/10 ([ð, d])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a-ES" sz="1400" kern="10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1/5 ([ð])</a:t>
                      </a:r>
                      <a:endParaRPr lang="zh-CN" sz="1200" kern="10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734982452"/>
                  </a:ext>
                </a:extLst>
              </a:tr>
              <a:tr h="20320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edral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3/10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3/5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21917443"/>
                  </a:ext>
                </a:extLst>
              </a:tr>
              <a:tr h="20320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pregun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altLang="zh-CN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3913055190"/>
                  </a:ext>
                </a:extLst>
              </a:tr>
              <a:tr h="4248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cinquan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a-quatre ‘54’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3/10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altLang="zh-CN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1/5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016366625"/>
                  </a:ext>
                </a:extLst>
              </a:tr>
              <a:tr h="354266">
                <a:tc rowSpan="3"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[k] &gt; [g, ɣ]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vert="vert27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cer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le ‘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círculo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1/10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4225245328"/>
                  </a:ext>
                </a:extLst>
              </a:tr>
              <a:tr h="20320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Àfri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2/10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0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737036313"/>
                  </a:ext>
                </a:extLst>
              </a:tr>
              <a:tr h="4248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dime</a:t>
                      </a:r>
                      <a:r>
                        <a:rPr lang="ca-ES" sz="1400" b="1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res ‘</a:t>
                      </a:r>
                      <a:r>
                        <a:rPr lang="ca-ES" sz="1400" kern="100" dirty="0" err="1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miércoles</a:t>
                      </a: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’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3/10 ([ɣ, g])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 ([ɣ, g])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ca-ES" sz="140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2/5 ([ɣ, g])</a:t>
                      </a:r>
                      <a:endParaRPr lang="zh-CN" sz="1200" kern="100" dirty="0">
                        <a:effectLst/>
                        <a:latin typeface="Charis SIL" panose="02000500060000020004" pitchFamily="2" charset="0"/>
                        <a:ea typeface="等线" panose="02010600030101010101" pitchFamily="2" charset="-122"/>
                        <a:cs typeface="Charis SIL" panose="02000500060000020004" pitchFamily="2" charset="0"/>
                      </a:endParaRPr>
                    </a:p>
                  </a:txBody>
                  <a:tcPr marL="31692" marR="31692" marT="0" marB="0" anchor="ctr"/>
                </a:tc>
                <a:extLst>
                  <a:ext uri="{0D108BD9-81ED-4DB2-BD59-A6C34878D82A}">
                    <a16:rowId xmlns:a16="http://schemas.microsoft.com/office/drawing/2014/main" val="1422464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35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AB8261-4C50-4BAB-A297-2003CF69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zh-CN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CONCLUSIÓN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FFDCF6-7F62-4D93-A0C8-39A0FAB4D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51892" indent="0">
              <a:buNone/>
            </a:pPr>
            <a:r>
              <a:rPr lang="es-ES" altLang="zh-CN" sz="18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 pronunciación de los oclusivos del catalán y el español es problemática para los hablantes sinófonos y pueden presentar diferentes tipos de errores durante todo el proceso de interlengua. </a:t>
            </a:r>
          </a:p>
          <a:p>
            <a:pPr marL="151892" indent="0">
              <a:buNone/>
            </a:pPr>
            <a:r>
              <a:rPr lang="en-US" altLang="zh-CN" sz="18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Un proc</a:t>
            </a:r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eso</a:t>
            </a:r>
            <a:r>
              <a:rPr lang="ca-ES" altLang="zh-CN" sz="18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1800" b="1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interlengua</a:t>
            </a:r>
            <a:r>
              <a:rPr lang="ca-ES" altLang="zh-CN" sz="1800" b="1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</a:p>
          <a:p>
            <a:pPr marL="151892" indent="0">
              <a:buNone/>
            </a:pPr>
            <a:r>
              <a:rPr lang="ca-E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No </a:t>
            </a:r>
            <a:r>
              <a:rPr lang="ca-E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articulación</a:t>
            </a:r>
            <a:r>
              <a:rPr lang="ca-E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&gt;&gt;&gt; </a:t>
            </a:r>
            <a:r>
              <a:rPr lang="en-U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confusió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 (</a:t>
            </a:r>
            <a:r>
              <a:rPr lang="en-U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distinción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n-U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parcial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) &gt;&gt;&gt; </a:t>
            </a:r>
            <a:r>
              <a:rPr lang="en-U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ultracorrección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 &gt;&gt;&gt; </a:t>
            </a:r>
            <a:r>
              <a:rPr lang="en-US" altLang="zh-CN" sz="1800" dirty="0" err="1">
                <a:latin typeface="Charis SIL" panose="02000500060000020004" pitchFamily="2" charset="0"/>
                <a:cs typeface="Charis SIL" panose="02000500060000020004" pitchFamily="2" charset="0"/>
              </a:rPr>
              <a:t>distinción</a:t>
            </a:r>
            <a:r>
              <a:rPr lang="en-US" altLang="zh-CN" sz="1800" dirty="0">
                <a:latin typeface="Charis SIL" panose="02000500060000020004" pitchFamily="2" charset="0"/>
                <a:cs typeface="Charis SIL" panose="02000500060000020004" pitchFamily="2" charset="0"/>
              </a:rPr>
              <a:t> total</a:t>
            </a:r>
          </a:p>
          <a:p>
            <a:pPr marL="151892" indent="0">
              <a:buNone/>
            </a:pPr>
            <a:endParaRPr lang="es-ES" altLang="zh-CN" sz="18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18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Para superar los problemas articulatorios, son importantes tanto el soporte docente como la toma de consciencia de los alumnos para autocorregir su pronunciación.</a:t>
            </a:r>
          </a:p>
          <a:p>
            <a:pPr algn="just"/>
            <a:endParaRPr lang="es-ES" altLang="zh-CN" sz="18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18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Tarea de los docentes: enseñanza explícita de la pronunciación tanto de la lengua de origen (chino) como la LE (español, catalán). Eso tiene beneficios importantes: mejora de la intercomprensión, aumento de la sensibilidad de los rasgos distintivos</a:t>
            </a:r>
          </a:p>
          <a:p>
            <a:pPr algn="just"/>
            <a:r>
              <a:rPr lang="es-ES" altLang="zh-CN" sz="18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Tarea de los estudiantes: toma de consciencia de autocorregir la pronunciación, articular y vocalizar con cuidado. </a:t>
            </a:r>
          </a:p>
        </p:txBody>
      </p:sp>
    </p:spTree>
    <p:extLst>
      <p:ext uri="{BB962C8B-B14F-4D97-AF65-F5344CB8AC3E}">
        <p14:creationId xmlns:p14="http://schemas.microsoft.com/office/powerpoint/2010/main" val="4056304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B4EAF6-939D-4F30-9460-14D57CB3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Referencias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5BA889-EA07-4453-8B6A-5A09E297A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Duanmu, S. (</a:t>
            </a:r>
            <a:r>
              <a:rPr lang="en-GB" altLang="zh-CN" sz="1800" kern="100" baseline="300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</a:t>
            </a: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2007/2000). </a:t>
            </a:r>
            <a:r>
              <a:rPr lang="en-GB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The phonology of standard Chinese</a:t>
            </a: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Oxford: OUP.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a-ES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Julià i Muné, J. (1981). Estudi contrastiu dels oclusius de l’anglès i del català. Un experiment acústic. 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Estudi general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I (2), 75-85.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— (</a:t>
            </a:r>
            <a:r>
              <a:rPr lang="ca-ES" altLang="zh-CN" sz="1800" kern="100" baseline="300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4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2008/2002). Els sons del català. J. Solà, M.-R. Lloret, J. Mascaró &amp; M. Pérez </a:t>
            </a:r>
            <a:r>
              <a:rPr lang="ca-ES" altLang="zh-CN" sz="18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Saldanya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(dir.), 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Gramàtica del català contemporani, Vol. 1: Introducció. Fonètica i fonologia. Morfologia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4a edició (definitiva), 37-87. Barcelona: Empúries.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— (2011). La transferència fonotàctica en l’aprenentatge d’L2: el cas de parlants de mandarí que aprenen català. M.-R. Lloret &amp; C. Pons-Moll (</a:t>
            </a:r>
            <a:r>
              <a:rPr lang="ca-ES" altLang="zh-CN" sz="18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eds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.), 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Noves aproximacions a la fonologia i la morfologia del català: Volum d’homenatge a Max W. </a:t>
            </a:r>
            <a:r>
              <a:rPr lang="ca-ES" altLang="zh-CN" sz="1800" i="1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Wheeler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295-319. Alacant: Institut Interuniversitari de Filologia Valenciana.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Lin, Y.-H. (2007). </a:t>
            </a:r>
            <a:r>
              <a:rPr lang="en-GB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The Sounds of Chinese</a:t>
            </a: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Cambridge: CUP.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McMahon, A. (2002). </a:t>
            </a:r>
            <a:r>
              <a:rPr lang="en-GB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An introduction to English phonology</a:t>
            </a:r>
            <a:r>
              <a:rPr lang="en-GB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Edinburgh: Edinburgh University Press.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altLang="zh-CN" sz="1800" kern="100" dirty="0" err="1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Quilis</a:t>
            </a: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A. (1993). </a:t>
            </a:r>
            <a:r>
              <a:rPr lang="es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Tratado de fonología y fonética españolas</a:t>
            </a: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Madrid: Gredos.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— (</a:t>
            </a:r>
            <a:r>
              <a:rPr lang="es-ES" altLang="zh-CN" sz="1800" kern="100" baseline="300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10</a:t>
            </a: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2010/1997). </a:t>
            </a:r>
            <a:r>
              <a:rPr lang="es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Principios de fonología y fonética españolas</a:t>
            </a: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Madrid: Arco Libros, S.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L.</a:t>
            </a:r>
            <a:endParaRPr lang="zh-CN" altLang="zh-CN" sz="1800" kern="100" dirty="0">
              <a:effectLst/>
              <a:latin typeface="Charis SIL" panose="02000500060000020004" pitchFamily="2" charset="0"/>
              <a:ea typeface="等线" panose="02010600030101010101" pitchFamily="2" charset="-122"/>
              <a:cs typeface="Charis SIL" panose="02000500060000020004" pitchFamily="2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altLang="zh-CN" sz="1800" kern="100" dirty="0"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Wang, L. 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(2019). </a:t>
            </a:r>
            <a:r>
              <a:rPr lang="ca-ES" altLang="zh-CN" sz="1800" i="1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Estudi contrastiu de l’estructura sil·làbica del català i del xinès estàndards i de les implicacions segmentals més rellevants per als aprenents sinòfons</a:t>
            </a:r>
            <a:r>
              <a:rPr lang="ca-ES" altLang="zh-CN" sz="1800" kern="100" dirty="0"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 Tesi doctoral. Barcelona: Universitat de Barcelona.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05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B341BB6-29D4-46D2-8B64-C042E12D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¡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Muchas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gracias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!</a:t>
            </a:r>
            <a:b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</a:br>
            <a:r>
              <a:rPr lang="zh-CN" altLang="en-US" dirty="0">
                <a:latin typeface="Charis SIL" panose="02000500060000020004" pitchFamily="2" charset="0"/>
                <a:cs typeface="Charis SIL" panose="02000500060000020004" pitchFamily="2" charset="0"/>
              </a:rPr>
              <a:t>谢谢！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4823FF5-01F7-4C81-9C21-31367B5DF8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r"/>
            <a:r>
              <a:rPr lang="en-US" altLang="zh-CN" sz="2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W</a:t>
            </a:r>
            <a:r>
              <a:rPr lang="ca-ES" altLang="zh-CN" sz="28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ang</a:t>
            </a:r>
            <a:r>
              <a:rPr lang="zh-CN" altLang="en-US" sz="2800" dirty="0">
                <a:latin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8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</a:t>
            </a:r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iyun</a:t>
            </a:r>
          </a:p>
          <a:p>
            <a:pPr algn="r"/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Correu electrònic: </a:t>
            </a:r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  <a:hlinkClick r:id="rId3"/>
              </a:rPr>
              <a:t>rocioadeline@gmail.com</a:t>
            </a:r>
            <a:endParaRPr lang="ca-ES" altLang="zh-CN" sz="2800" cap="none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r"/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Web personal: </a:t>
            </a:r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  <a:hlinkClick r:id="rId4"/>
              </a:rPr>
              <a:t>www.negocioconchina.com</a:t>
            </a:r>
            <a:endParaRPr lang="ca-ES" altLang="zh-CN" sz="2800" cap="none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r"/>
            <a:r>
              <a:rPr lang="ca-E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Linkedin: </a:t>
            </a:r>
            <a:r>
              <a:rPr lang="en-US" altLang="zh-CN" sz="2800" cap="none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  <a:hlinkClick r:id="rId5"/>
              </a:rPr>
              <a:t>https://www.linkedin.com/in/wangliyun/</a:t>
            </a:r>
            <a:endParaRPr lang="ca-ES" altLang="zh-CN" sz="2800" cap="none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491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238436-A731-43FD-A48E-52267C92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i="0" dirty="0" err="1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Organizaci</a:t>
            </a:r>
            <a:r>
              <a:rPr lang="en-US" altLang="zh-CN" dirty="0" err="1">
                <a:solidFill>
                  <a:srgbClr val="363636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ón</a:t>
            </a:r>
            <a:r>
              <a:rPr lang="en-US" altLang="zh-CN" dirty="0">
                <a:solidFill>
                  <a:srgbClr val="363636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</a:t>
            </a:r>
            <a:r>
              <a:rPr lang="es-ES" altLang="zh-CN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objetivos y marcos teóricos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3DEC15-A19A-413D-93A3-B17D1F3C0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3141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s-ES" altLang="zh-CN" sz="4800" b="1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56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Parte I: contraste de inventario y distribución silábica</a:t>
            </a:r>
          </a:p>
          <a:p>
            <a:pPr algn="just"/>
            <a:r>
              <a:rPr lang="es-ES" altLang="zh-CN" sz="56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Objetivo 1.</a:t>
            </a:r>
            <a:r>
              <a:rPr lang="es-ES" altLang="zh-CN" sz="56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s-ES" altLang="zh-CN" sz="56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Contrastar los oclusivos del catalán y el español y del chino estándar para prever los problemas que pueden tener los hablantes chinos al pronunciar los dos idiomas románicos, así como los errores que pueden presentar. </a:t>
            </a: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Teoría</a:t>
            </a:r>
            <a:r>
              <a:rPr lang="es-ES" altLang="zh-CN" sz="56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análisis contrastivo y la noción de transferencia lingüística. </a:t>
            </a:r>
          </a:p>
          <a:p>
            <a:pPr algn="just"/>
            <a:endParaRPr lang="es-ES" altLang="zh-CN" sz="5600" b="1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Parte II: parte práctica con análisis de errores</a:t>
            </a: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Objetivo 2.</a:t>
            </a:r>
            <a:r>
              <a:rPr lang="es-ES" altLang="zh-CN" sz="56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Analizar los errores reales que presentan los informantes sinófonos, basándose en un corpus formado por 110 palabras de catalán con oclusivos en diferentes posiciones silábicas. </a:t>
            </a: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Teoría</a:t>
            </a:r>
            <a:r>
              <a:rPr lang="es-ES" altLang="zh-CN" sz="56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 análisis de errores y la noción de interlengua. </a:t>
            </a:r>
          </a:p>
          <a:p>
            <a:pPr algn="just"/>
            <a:endParaRPr lang="es-ES" altLang="zh-CN" sz="5600" b="1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Parte III: discusión general y conclusi</a:t>
            </a:r>
            <a:r>
              <a:rPr lang="es-ES" altLang="zh-CN" sz="56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ón</a:t>
            </a:r>
            <a:endParaRPr lang="es-ES" altLang="zh-CN" sz="5600" b="1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56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Objetivo 3.</a:t>
            </a:r>
            <a:r>
              <a:rPr lang="es-ES" altLang="zh-CN" sz="56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Analizar las causas de los errores y proponer estrategias didácticas para corregir la pronunciación de los hablantes sinófonos.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9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EC82C-EB3F-4DA1-AD6D-AFE393932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zh-CN" i="0" dirty="0">
                <a:solidFill>
                  <a:srgbClr val="363636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metodologías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839551-8C2B-49C3-A6B2-3646ECFFC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altLang="zh-CN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es-ES" altLang="zh-CN" sz="24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ontraste fónico </a:t>
            </a:r>
            <a:r>
              <a:rPr lang="es-ES" altLang="zh-CN" sz="24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en la parte de análisis contrastivo de los oclusivos de las tres lenguas a partir de la AFI y el </a:t>
            </a:r>
            <a:r>
              <a:rPr lang="es-ES" altLang="zh-CN" sz="2400" b="0" i="1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pinyin</a:t>
            </a:r>
          </a:p>
          <a:p>
            <a:pPr algn="just"/>
            <a:endParaRPr lang="es-ES" altLang="zh-CN" sz="24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es-ES" altLang="zh-CN" sz="2400" b="1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radación de prioridades </a:t>
            </a:r>
            <a:r>
              <a:rPr lang="es-ES" altLang="zh-CN" sz="24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de actuación metodológica clasificando los errores en tres niveles: </a:t>
            </a:r>
          </a:p>
          <a:p>
            <a:pPr lvl="1" algn="just"/>
            <a:r>
              <a:rPr lang="es-ES" altLang="zh-CN" sz="20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prioridad alta (desviaciones básicas para la inteligibilidad)</a:t>
            </a:r>
          </a:p>
          <a:p>
            <a:pPr lvl="1" algn="just"/>
            <a:r>
              <a:rPr lang="es-ES" altLang="zh-CN" sz="20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prioridad baja (imprecisiones que no afecten a la inteligibilidad) </a:t>
            </a:r>
          </a:p>
          <a:p>
            <a:pPr lvl="1" algn="just"/>
            <a:r>
              <a:rPr lang="es-ES" altLang="zh-CN" sz="20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atención esporádica (acentos extranjeros que no causen problemas de inteligibilidad)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665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AF79A-D82A-43D1-8581-EC440468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pPr algn="ctr"/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orpus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B7BDED-D742-4E05-A84A-C472DF93A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110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palabras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del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catalán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con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oclusivos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en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todas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las posiciones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silábicas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posibles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:</a:t>
            </a:r>
          </a:p>
          <a:p>
            <a:pPr marL="635508" lvl="1" indent="-342900" algn="just">
              <a:buFont typeface="Wingdings" panose="05000000000000000000" pitchFamily="2" charset="2"/>
              <a:buChar char="l"/>
            </a:pPr>
            <a:r>
              <a:rPr lang="ca-ES" altLang="zh-CN" sz="22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ataque</a:t>
            </a: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simple inicial o interno</a:t>
            </a:r>
          </a:p>
          <a:p>
            <a:pPr marL="635508" lvl="1" indent="-342900" algn="just">
              <a:buFont typeface="Wingdings" panose="05000000000000000000" pitchFamily="2" charset="2"/>
              <a:buChar char="l"/>
            </a:pPr>
            <a:r>
              <a:rPr lang="ca-ES" altLang="zh-CN" sz="22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ataque</a:t>
            </a: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22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complejo</a:t>
            </a: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inicial o interno</a:t>
            </a:r>
          </a:p>
          <a:p>
            <a:pPr marL="635508" lvl="1" indent="-342900" algn="just">
              <a:buFont typeface="Wingdings" panose="05000000000000000000" pitchFamily="2" charset="2"/>
              <a:buChar char="l"/>
            </a:pP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coda simple interna o final</a:t>
            </a:r>
          </a:p>
          <a:p>
            <a:pPr marL="635508" lvl="1" indent="-342900" algn="just">
              <a:buFont typeface="Wingdings" panose="05000000000000000000" pitchFamily="2" charset="2"/>
              <a:buChar char="l"/>
            </a:pP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coda </a:t>
            </a:r>
            <a:r>
              <a:rPr lang="ca-ES" altLang="zh-CN" sz="22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compleja</a:t>
            </a:r>
            <a:r>
              <a:rPr lang="ca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interna o final</a:t>
            </a:r>
          </a:p>
          <a:p>
            <a:pPr algn="just"/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Parejas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mínim</a:t>
            </a:r>
            <a:r>
              <a:rPr lang="en-U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s: </a:t>
            </a:r>
          </a:p>
          <a:p>
            <a:pPr algn="just"/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ot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puede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ot ‘voto’,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lau </a:t>
            </a:r>
            <a:r>
              <a:rPr lang="zh-CN" altLang="en-US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en-U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aplace</a:t>
            </a:r>
            <a:r>
              <a:rPr lang="zh-CN" altLang="en-US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b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lau </a:t>
            </a:r>
            <a:r>
              <a:rPr lang="zh-CN" altLang="en-US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‘</a:t>
            </a:r>
            <a:r>
              <a:rPr lang="en-U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azul</a:t>
            </a:r>
            <a:r>
              <a:rPr lang="zh-CN" altLang="en-US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  <a:endParaRPr lang="ca-ES" altLang="zh-CN" sz="24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os 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os,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roca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madeja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roga, qua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cuatro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– qua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d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re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cuadro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algn="just"/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ol 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ol, tro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madeja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 – dro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a,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lasse ‘classe’ – </a:t>
            </a:r>
            <a:r>
              <a:rPr lang="ca-ES" altLang="zh-CN" sz="2400" b="1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g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laça ‘</a:t>
            </a:r>
            <a:r>
              <a:rPr lang="ca-ES" altLang="zh-CN" sz="2400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hiela</a:t>
            </a:r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’</a:t>
            </a:r>
          </a:p>
          <a:p>
            <a:pPr algn="just"/>
            <a:r>
              <a:rPr lang="ca-ES" altLang="zh-CN" sz="24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....</a:t>
            </a:r>
            <a:endParaRPr lang="zh-CN" altLang="en-US" sz="2400" dirty="0">
              <a:solidFill>
                <a:schemeClr val="tx1"/>
              </a:solidFill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2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5B80DF-1EB9-4296-B307-E41F2CE76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informantes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09B263-9FA3-4E6C-A3FB-00C1AD68A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s-ES" altLang="zh-CN" sz="20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2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20 estudiantes universitarios de UAB o UB</a:t>
            </a:r>
          </a:p>
          <a:p>
            <a:pPr algn="just"/>
            <a:endParaRPr lang="es-ES" altLang="zh-CN" sz="22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Lugar de residencia: Barcelona metropolitana</a:t>
            </a:r>
            <a:endParaRPr lang="es-ES" altLang="zh-CN" sz="22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endParaRPr lang="es-ES" altLang="zh-CN" sz="2200" b="0" i="0" dirty="0">
              <a:solidFill>
                <a:schemeClr val="tx1"/>
              </a:solidFill>
              <a:effectLst/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2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Lengua materna: chino estándar (</a:t>
            </a:r>
            <a:r>
              <a:rPr lang="es-ES" altLang="zh-CN" sz="2200" b="0" i="1" dirty="0" err="1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putonghuá</a:t>
            </a:r>
            <a:r>
              <a:rPr lang="es-ES" altLang="zh-CN" sz="22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) </a:t>
            </a:r>
          </a:p>
          <a:p>
            <a:pPr algn="just"/>
            <a:r>
              <a:rPr lang="es-ES" altLang="zh-CN" sz="22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Inglés y español: L2 y L3, nivel intermedio o avanzado</a:t>
            </a:r>
          </a:p>
          <a:p>
            <a:pPr algn="just"/>
            <a:r>
              <a:rPr lang="es-ES" altLang="zh-CN" sz="2200" b="0" i="0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Catalán: L4/L5…</a:t>
            </a:r>
          </a:p>
          <a:p>
            <a:pPr algn="just"/>
            <a:endParaRPr lang="es-ES" altLang="zh-CN" sz="2200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pPr algn="just"/>
            <a:r>
              <a:rPr lang="es-ES" altLang="zh-CN" sz="2200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Nivel de catalán: 10 inicial-básico, 5 medio, 5 comparativamente alto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4946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89133C-09E2-4090-B78D-8E490190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tres</a:t>
            </a:r>
            <a:r>
              <a:rPr lang="en-U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tipos</a:t>
            </a:r>
            <a:r>
              <a:rPr lang="ca-ES" altLang="zh-CN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oclusivos</a:t>
            </a:r>
            <a:endParaRPr lang="zh-CN" altLang="en-US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BE37C2-7ED9-4622-AC41-1641054EF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ca-ES" altLang="zh-CN" dirty="0"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  <a:p>
            <a:endParaRPr lang="ca-ES" altLang="zh-CN" sz="2000" kern="10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endParaRPr lang="ca-ES" altLang="zh-CN" kern="1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5EC55044-6518-4287-9C13-3CF010497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27449"/>
              </p:ext>
            </p:extLst>
          </p:nvPr>
        </p:nvGraphicFramePr>
        <p:xfrm>
          <a:off x="2011362" y="2092273"/>
          <a:ext cx="7803199" cy="3170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946">
                  <a:extLst>
                    <a:ext uri="{9D8B030D-6E8A-4147-A177-3AD203B41FA5}">
                      <a16:colId xmlns:a16="http://schemas.microsoft.com/office/drawing/2014/main" val="3529561058"/>
                    </a:ext>
                  </a:extLst>
                </a:gridCol>
                <a:gridCol w="2065426">
                  <a:extLst>
                    <a:ext uri="{9D8B030D-6E8A-4147-A177-3AD203B41FA5}">
                      <a16:colId xmlns:a16="http://schemas.microsoft.com/office/drawing/2014/main" val="3806478235"/>
                    </a:ext>
                  </a:extLst>
                </a:gridCol>
                <a:gridCol w="2034827">
                  <a:extLst>
                    <a:ext uri="{9D8B030D-6E8A-4147-A177-3AD203B41FA5}">
                      <a16:colId xmlns:a16="http://schemas.microsoft.com/office/drawing/2014/main" val="2643810004"/>
                    </a:ext>
                  </a:extLst>
                </a:gridCol>
              </a:tblGrid>
              <a:tr h="924666">
                <a:tc>
                  <a:txBody>
                    <a:bodyPr/>
                    <a:lstStyle/>
                    <a:p>
                      <a:pPr algn="r"/>
                      <a:r>
                        <a:rPr lang="es-ES" altLang="zh-CN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rasgos distintivos</a:t>
                      </a:r>
                    </a:p>
                    <a:p>
                      <a:pPr algn="ctr"/>
                      <a:endParaRPr lang="es-ES" altLang="zh-CN" noProof="0" dirty="0">
                        <a:latin typeface="Charis SIL" panose="02000500060000020004" pitchFamily="2" charset="0"/>
                        <a:ea typeface="Charis SIL" panose="02000500060000020004" pitchFamily="2" charset="0"/>
                        <a:cs typeface="Charis SIL" panose="02000500060000020004" pitchFamily="2" charset="0"/>
                      </a:endParaRPr>
                    </a:p>
                    <a:p>
                      <a:pPr algn="l"/>
                      <a:r>
                        <a:rPr lang="es-ES" altLang="zh-CN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oclusivos</a:t>
                      </a:r>
                      <a:endParaRPr lang="es-ES" altLang="zh-CN" noProof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altLang="zh-CN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sonoridad</a:t>
                      </a:r>
                      <a:endParaRPr lang="es-ES" altLang="zh-CN" noProof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a-ES" altLang="zh-CN" sz="1800" b="1" kern="1200" dirty="0">
                          <a:solidFill>
                            <a:schemeClr val="lt1"/>
                          </a:solidFill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a</a:t>
                      </a:r>
                      <a:r>
                        <a:rPr lang="es-ES" altLang="zh-CN" sz="1800" b="1" kern="1200" noProof="0" dirty="0" err="1">
                          <a:solidFill>
                            <a:schemeClr val="lt1"/>
                          </a:solidFill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spiración</a:t>
                      </a:r>
                      <a:endParaRPr lang="es-ES" altLang="zh-CN" sz="1800" b="1" kern="1200" noProof="0" dirty="0">
                        <a:solidFill>
                          <a:schemeClr val="lt1"/>
                        </a:solidFill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33064178"/>
                  </a:ext>
                </a:extLst>
              </a:tr>
              <a:tr h="748647">
                <a:tc>
                  <a:txBody>
                    <a:bodyPr/>
                    <a:lstStyle/>
                    <a:p>
                      <a:pPr algn="ctr"/>
                      <a:r>
                        <a:rPr lang="es-ES" altLang="zh-CN" noProof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/p, t, k/</a:t>
                      </a:r>
                      <a:endParaRPr lang="es-ES" altLang="zh-CN" noProof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a-E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a-E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95165834"/>
                  </a:ext>
                </a:extLst>
              </a:tr>
              <a:tr h="748647">
                <a:tc>
                  <a:txBody>
                    <a:bodyPr/>
                    <a:lstStyle/>
                    <a:p>
                      <a:pPr algn="ctr"/>
                      <a:r>
                        <a:rPr lang="es-ES" altLang="zh-CN" noProof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s-ES" altLang="zh-CN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s-ES" altLang="zh-CN" baseline="30000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s-ES" altLang="zh-CN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t</a:t>
                      </a:r>
                      <a:r>
                        <a:rPr lang="es-ES" altLang="zh-CN" baseline="30000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s-ES" altLang="zh-CN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, k</a:t>
                      </a:r>
                      <a:r>
                        <a:rPr lang="es-ES" altLang="zh-CN" baseline="30000" noProof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es-ES" altLang="zh-CN" noProof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endParaRPr lang="es-ES" altLang="zh-CN" noProof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a-E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dirty="0"/>
                        <a:t>+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34911829"/>
                  </a:ext>
                </a:extLst>
              </a:tr>
              <a:tr h="748647">
                <a:tc>
                  <a:txBody>
                    <a:bodyPr/>
                    <a:lstStyle/>
                    <a:p>
                      <a:pPr algn="ctr"/>
                      <a:r>
                        <a:rPr lang="es-ES" altLang="zh-CN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/b, d, g/</a:t>
                      </a:r>
                      <a:endParaRPr lang="es-ES" altLang="zh-CN" noProof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dirty="0"/>
                        <a:t>+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a-E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7184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700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F9A84F-9436-4E1A-BA21-8406537F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acústico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los tres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tipos</a:t>
            </a:r>
            <a:r>
              <a:rPr lang="ca-ES" altLang="zh-CN" sz="44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</a:t>
            </a:r>
            <a:r>
              <a:rPr lang="ca-ES" altLang="zh-CN" sz="44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oclusivos</a:t>
            </a:r>
            <a:endParaRPr lang="zh-CN" altLang="en-US" sz="44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804A22-8ACB-475B-9209-0EE11D1F01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altLang="zh-CN" b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 de VOT (</a:t>
            </a:r>
            <a:r>
              <a:rPr lang="es-ES" altLang="zh-CN" b="1" i="1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voice</a:t>
            </a:r>
            <a:r>
              <a:rPr lang="es-ES" altLang="zh-CN" b="1" i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es-ES" altLang="zh-CN" b="1" i="1" cap="none" dirty="0" err="1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onset</a:t>
            </a:r>
            <a:r>
              <a:rPr lang="es-ES" altLang="zh-CN" b="1" i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time</a:t>
            </a:r>
            <a:r>
              <a:rPr lang="es-ES" altLang="zh-CN" b="1" cap="none" dirty="0">
                <a:solidFill>
                  <a:schemeClr val="tx1"/>
                </a:solidFill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, tiempo de ataque de la sonoridad) 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99625FF-D586-4F4B-B6DB-376727855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ES" altLang="zh-CN" sz="2000" b="1" kern="100" cap="none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actividades glóticas durante </a:t>
            </a:r>
          </a:p>
          <a:p>
            <a:pPr algn="ctr"/>
            <a:r>
              <a:rPr lang="es-ES" altLang="zh-CN" sz="2000" b="1" kern="100" cap="none" dirty="0">
                <a:solidFill>
                  <a:schemeClr val="tx1"/>
                </a:solidFill>
                <a:effectLst/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la articulación de los oclusivos sordos</a:t>
            </a:r>
            <a:endParaRPr lang="es-ES" altLang="zh-CN" b="1" cap="none" dirty="0">
              <a:solidFill>
                <a:schemeClr val="tx1"/>
              </a:solidFill>
              <a:latin typeface="Charis SIL" panose="02000500060000020004" pitchFamily="2" charset="0"/>
              <a:ea typeface="Charis SIL" panose="02000500060000020004" pitchFamily="2" charset="0"/>
              <a:cs typeface="Charis SIL" panose="02000500060000020004" pitchFamily="2" charset="0"/>
            </a:endParaRPr>
          </a:p>
        </p:txBody>
      </p:sp>
      <p:pic>
        <p:nvPicPr>
          <p:cNvPr id="7" name="内容占位符 9">
            <a:extLst>
              <a:ext uri="{FF2B5EF4-FFF2-40B4-BE49-F238E27FC236}">
                <a16:creationId xmlns:a16="http://schemas.microsoft.com/office/drawing/2014/main" id="{68AECF8A-8C5F-474C-9B76-566B4166357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095999" y="2691026"/>
            <a:ext cx="5570689" cy="3181454"/>
          </a:xfrm>
          <a:prstGeom prst="rect">
            <a:avLst/>
          </a:prstGeom>
        </p:spPr>
      </p:pic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266B531E-8DB9-46AC-A580-86E311F573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1097280" y="2461346"/>
            <a:ext cx="4180132" cy="362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81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15DD9620-EFA7-430C-BE35-A0500EB61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contraste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de inventario entre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cuatro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r>
              <a:rPr lang="ca-ES" altLang="zh-CN" sz="4000" dirty="0" err="1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idiomas</a:t>
            </a:r>
            <a:r>
              <a:rPr lang="ca-ES" altLang="zh-CN" sz="4000" dirty="0">
                <a:latin typeface="Charis SIL" panose="02000500060000020004" pitchFamily="2" charset="0"/>
                <a:ea typeface="Charis SIL" panose="02000500060000020004" pitchFamily="2" charset="0"/>
                <a:cs typeface="Charis SIL" panose="02000500060000020004" pitchFamily="2" charset="0"/>
              </a:rPr>
              <a:t> </a:t>
            </a:r>
            <a:endParaRPr lang="zh-CN" altLang="en-US" sz="4000" dirty="0">
              <a:latin typeface="Charis SIL" panose="02000500060000020004" pitchFamily="2" charset="0"/>
              <a:cs typeface="Charis SIL" panose="02000500060000020004" pitchFamily="2" charset="0"/>
            </a:endParaRPr>
          </a:p>
        </p:txBody>
      </p:sp>
      <p:graphicFrame>
        <p:nvGraphicFramePr>
          <p:cNvPr id="12" name="表格 12">
            <a:extLst>
              <a:ext uri="{FF2B5EF4-FFF2-40B4-BE49-F238E27FC236}">
                <a16:creationId xmlns:a16="http://schemas.microsoft.com/office/drawing/2014/main" id="{F919B5E8-47A0-4D71-B720-3B15F6E89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188048"/>
              </p:ext>
            </p:extLst>
          </p:nvPr>
        </p:nvGraphicFramePr>
        <p:xfrm>
          <a:off x="817880" y="2461260"/>
          <a:ext cx="10556240" cy="2154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745">
                  <a:extLst>
                    <a:ext uri="{9D8B030D-6E8A-4147-A177-3AD203B41FA5}">
                      <a16:colId xmlns:a16="http://schemas.microsoft.com/office/drawing/2014/main" val="2487564669"/>
                    </a:ext>
                  </a:extLst>
                </a:gridCol>
                <a:gridCol w="976503">
                  <a:extLst>
                    <a:ext uri="{9D8B030D-6E8A-4147-A177-3AD203B41FA5}">
                      <a16:colId xmlns:a16="http://schemas.microsoft.com/office/drawing/2014/main" val="1620689407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345574408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240837000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227286910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820117546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882029302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2342675251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163614841"/>
                    </a:ext>
                  </a:extLst>
                </a:gridCol>
                <a:gridCol w="1055624">
                  <a:extLst>
                    <a:ext uri="{9D8B030D-6E8A-4147-A177-3AD203B41FA5}">
                      <a16:colId xmlns:a16="http://schemas.microsoft.com/office/drawing/2014/main" val="3564385992"/>
                    </a:ext>
                  </a:extLst>
                </a:gridCol>
              </a:tblGrid>
              <a:tr h="377519">
                <a:tc>
                  <a:txBody>
                    <a:bodyPr/>
                    <a:lstStyle/>
                    <a:p>
                      <a:pPr algn="ctr"/>
                      <a:endParaRPr lang="zh-CN" altLang="en-US" sz="20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/p/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n-US" altLang="zh-CN" sz="2000" b="1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altLang="zh-CN" sz="2000" b="1" kern="1200" baseline="300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/b/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/t/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n-US" altLang="zh-CN" sz="2000" b="1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altLang="zh-CN" sz="2000" b="1" kern="1200" baseline="300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/d/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/k/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r>
                        <a:rPr lang="en-US" altLang="zh-CN" sz="2000" b="1" kern="12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altLang="zh-CN" sz="2000" b="1" kern="1200" baseline="30000" dirty="0">
                          <a:solidFill>
                            <a:schemeClr val="lt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2000" b="1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/g/</a:t>
                      </a:r>
                      <a:endParaRPr lang="zh-CN" altLang="en-US" sz="2000" b="1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1023579"/>
                  </a:ext>
                </a:extLst>
              </a:tr>
              <a:tr h="676581">
                <a:tc>
                  <a:txBody>
                    <a:bodyPr/>
                    <a:lstStyle/>
                    <a:p>
                      <a:pPr algn="ctr"/>
                      <a:r>
                        <a:rPr lang="es-ES" altLang="zh-CN" sz="2000" b="1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catalán,</a:t>
                      </a:r>
                    </a:p>
                    <a:p>
                      <a:pPr algn="ctr"/>
                      <a:r>
                        <a:rPr lang="es-ES" altLang="zh-CN" sz="2000" b="1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español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[b, </a:t>
                      </a:r>
                      <a:r>
                        <a:rPr lang="en-US" altLang="zh-CN" sz="1600" b="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β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[d, </a:t>
                      </a:r>
                      <a:r>
                        <a:rPr lang="en-US" altLang="zh-CN" sz="1600" b="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ð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[g, </a:t>
                      </a:r>
                      <a:r>
                        <a:rPr lang="en-US" altLang="zh-CN" sz="1600" b="0" kern="100" dirty="0"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ɣ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73312548"/>
                  </a:ext>
                </a:extLst>
              </a:tr>
              <a:tr h="382763">
                <a:tc>
                  <a:txBody>
                    <a:bodyPr/>
                    <a:lstStyle/>
                    <a:p>
                      <a:pPr algn="ctr"/>
                      <a:r>
                        <a:rPr lang="es-ES" altLang="zh-CN" sz="2000" b="1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chino</a:t>
                      </a:r>
                      <a:endParaRPr lang="es-ES" altLang="zh-CN" sz="2000" b="1" noProof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[t]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[k]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35918199"/>
                  </a:ext>
                </a:extLst>
              </a:tr>
              <a:tr h="660659">
                <a:tc>
                  <a:txBody>
                    <a:bodyPr/>
                    <a:lstStyle/>
                    <a:p>
                      <a:pPr algn="ctr"/>
                      <a:r>
                        <a:rPr lang="es-ES" altLang="zh-CN" sz="2000" b="1" noProof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inglés</a:t>
                      </a:r>
                      <a:endParaRPr lang="es-ES" altLang="zh-CN" sz="2000" b="1" noProof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[p, 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p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[d]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[t, 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t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[d]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[k, 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k</a:t>
                      </a:r>
                      <a:r>
                        <a:rPr lang="en-US" altLang="zh-CN" sz="1600" b="0" kern="1200" baseline="30000" dirty="0">
                          <a:solidFill>
                            <a:schemeClr val="tx1"/>
                          </a:solidFill>
                          <a:effectLst/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h</a:t>
                      </a:r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[g</a:t>
                      </a:r>
                      <a:r>
                        <a:rPr lang="en-US" altLang="zh-CN" sz="1600" b="0" dirty="0">
                          <a:latin typeface="Charis SIL" panose="02000500060000020004" pitchFamily="2" charset="0"/>
                          <a:ea typeface="Charis SIL" panose="02000500060000020004" pitchFamily="2" charset="0"/>
                          <a:cs typeface="Charis SIL" panose="02000500060000020004" pitchFamily="2" charset="0"/>
                        </a:rPr>
                        <a:t>]</a:t>
                      </a:r>
                      <a:endParaRPr lang="zh-CN" altLang="en-US" sz="1600" b="0" dirty="0">
                        <a:latin typeface="Charis SIL" panose="02000500060000020004" pitchFamily="2" charset="0"/>
                        <a:cs typeface="Charis SIL" panose="02000500060000020004" pitchFamily="2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8758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1957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1029</TotalTime>
  <Words>2864</Words>
  <Application>Microsoft Office PowerPoint</Application>
  <PresentationFormat>宽屏</PresentationFormat>
  <Paragraphs>425</Paragraphs>
  <Slides>25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等线</vt:lpstr>
      <vt:lpstr>Calibri</vt:lpstr>
      <vt:lpstr>Calibri Light</vt:lpstr>
      <vt:lpstr>Charis SIL</vt:lpstr>
      <vt:lpstr>Courier New</vt:lpstr>
      <vt:lpstr>Times New Roman</vt:lpstr>
      <vt:lpstr>Wingdings</vt:lpstr>
      <vt:lpstr>回顾</vt:lpstr>
      <vt:lpstr>Cuatro tipos de confusión de oclusivos en la pronunciación de estudiantes sinófonos.   Ejemplos del catalán</vt:lpstr>
      <vt:lpstr>¿Qué estudia?</vt:lpstr>
      <vt:lpstr>Organización, objetivos y marcos teóricos</vt:lpstr>
      <vt:lpstr>metodologías</vt:lpstr>
      <vt:lpstr>corpus</vt:lpstr>
      <vt:lpstr>informantes</vt:lpstr>
      <vt:lpstr>tres tipos de oclusivos</vt:lpstr>
      <vt:lpstr>contraste acústico de los tres tipos de oclusivos</vt:lpstr>
      <vt:lpstr>contraste de inventario entre cuatro idiomas </vt:lpstr>
      <vt:lpstr>estructura silábica &amp; distribución de los oclusivos en la sílaba</vt:lpstr>
      <vt:lpstr>PowerPoint 演示文稿</vt:lpstr>
      <vt:lpstr>sonorización idiosincrática en chino </vt:lpstr>
      <vt:lpstr>RESULTADOS</vt:lpstr>
      <vt:lpstr>Confusión 1: ensordecimiento</vt:lpstr>
      <vt:lpstr>Confusión 2: sonorización</vt:lpstr>
      <vt:lpstr>Confusión 3: aspiración</vt:lpstr>
      <vt:lpstr>Errores no previstos: Confusión 4: ultracorrección</vt:lpstr>
      <vt:lpstr>Discusiones generales</vt:lpstr>
      <vt:lpstr>Transferencia de la L1 y ultracorrección: Dos procesos contrarios</vt:lpstr>
      <vt:lpstr>Más ejemplos </vt:lpstr>
      <vt:lpstr>Como corregir?</vt:lpstr>
      <vt:lpstr>Resultados cuantitativos de sonorización de oclusivos sordos en posiciones átonas no iniciales </vt:lpstr>
      <vt:lpstr>CONCLUSIÓN</vt:lpstr>
      <vt:lpstr>Referencias</vt:lpstr>
      <vt:lpstr>¡Muchas gracias! 谢谢！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Cuatro tipos de confusión de oclusivos en la pronunciación de estudiantes sinófonos. Ejemplos del catalán</dc:title>
  <dc:creator>Wang Rocio</dc:creator>
  <cp:lastModifiedBy>Wang Rocio</cp:lastModifiedBy>
  <cp:revision>68</cp:revision>
  <cp:lastPrinted>2020-12-06T13:50:02Z</cp:lastPrinted>
  <dcterms:created xsi:type="dcterms:W3CDTF">2020-12-02T21:15:49Z</dcterms:created>
  <dcterms:modified xsi:type="dcterms:W3CDTF">2020-12-06T17:53:51Z</dcterms:modified>
</cp:coreProperties>
</file>